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5" r:id="rId18"/>
    <p:sldId id="274" r:id="rId19"/>
    <p:sldId id="276" r:id="rId20"/>
    <p:sldId id="277" r:id="rId21"/>
    <p:sldId id="263" r:id="rId22"/>
    <p:sldId id="264"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E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14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465308"/>
            <a:ext cx="7025045" cy="833199"/>
          </a:xfrm>
          <a:prstGeom prst="rect">
            <a:avLst/>
          </a:prstGeom>
          <a:noFill/>
          <a:ln/>
        </p:spPr>
        <p:txBody>
          <a:bodyPr wrap="non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Wine Quality Dataset</a:t>
            </a:r>
            <a:endParaRPr lang="en-US" sz="5249" dirty="0"/>
          </a:p>
        </p:txBody>
      </p:sp>
      <p:sp>
        <p:nvSpPr>
          <p:cNvPr id="6" name="Text 2"/>
          <p:cNvSpPr/>
          <p:nvPr/>
        </p:nvSpPr>
        <p:spPr>
          <a:xfrm>
            <a:off x="6319599" y="3631763"/>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wine quality dataset is a rich collection of attributes and quality ratings for various types of wine. It encompasses a wide range of features that can be used to predict and analyze the quality of different wines. This dataset provides a valuable opportunity for applying artificial intelligence and machine learning techniques to gain insights into the factors influencing wine quality.</a:t>
            </a:r>
            <a:endParaRPr lang="en-US" sz="1750" dirty="0"/>
          </a:p>
        </p:txBody>
      </p:sp>
      <p:pic>
        <p:nvPicPr>
          <p:cNvPr id="7" name="Picture 6">
            <a:extLst>
              <a:ext uri="{FF2B5EF4-FFF2-40B4-BE49-F238E27FC236}">
                <a16:creationId xmlns:a16="http://schemas.microsoft.com/office/drawing/2014/main" id="{6CD28790-D1AB-965D-5BEF-EC6D8C433A8D}"/>
              </a:ext>
            </a:extLst>
          </p:cNvPr>
          <p:cNvPicPr>
            <a:picLocks noChangeAspect="1"/>
          </p:cNvPicPr>
          <p:nvPr/>
        </p:nvPicPr>
        <p:blipFill rotWithShape="1">
          <a:blip r:embed="rId5"/>
          <a:srcRect l="4654" t="691" r="4929"/>
          <a:stretch/>
        </p:blipFill>
        <p:spPr>
          <a:xfrm>
            <a:off x="0" y="1"/>
            <a:ext cx="5486399"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13B30-101C-DA36-65AA-9D22BD5AA190}"/>
              </a:ext>
            </a:extLst>
          </p:cNvPr>
          <p:cNvPicPr>
            <a:picLocks noChangeAspect="1"/>
          </p:cNvPicPr>
          <p:nvPr/>
        </p:nvPicPr>
        <p:blipFill>
          <a:blip r:embed="rId2"/>
          <a:stretch>
            <a:fillRect/>
          </a:stretch>
        </p:blipFill>
        <p:spPr>
          <a:xfrm>
            <a:off x="0" y="1"/>
            <a:ext cx="14630400" cy="4114800"/>
          </a:xfrm>
          <a:prstGeom prst="rect">
            <a:avLst/>
          </a:prstGeom>
        </p:spPr>
      </p:pic>
      <p:sp>
        <p:nvSpPr>
          <p:cNvPr id="6" name="Rectangle: Rounded Corners 5">
            <a:extLst>
              <a:ext uri="{FF2B5EF4-FFF2-40B4-BE49-F238E27FC236}">
                <a16:creationId xmlns:a16="http://schemas.microsoft.com/office/drawing/2014/main" id="{9AEBF743-71D9-8B10-1DF3-4B489E288B0D}"/>
              </a:ext>
            </a:extLst>
          </p:cNvPr>
          <p:cNvSpPr/>
          <p:nvPr/>
        </p:nvSpPr>
        <p:spPr>
          <a:xfrm>
            <a:off x="812800" y="4592320"/>
            <a:ext cx="12750800" cy="3230880"/>
          </a:xfrm>
          <a:prstGeom prst="roundRect">
            <a:avLst>
              <a:gd name="adj" fmla="val 6290"/>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en-US" sz="1750" b="1" i="0" dirty="0">
                <a:solidFill>
                  <a:schemeClr val="tx1"/>
                </a:solidFill>
                <a:effectLst/>
                <a:latin typeface="Eudoxus Sans"/>
              </a:rPr>
              <a:t>Count</a:t>
            </a:r>
            <a:r>
              <a:rPr lang="en-US" sz="1750" b="0" i="0" dirty="0">
                <a:solidFill>
                  <a:schemeClr val="tx1"/>
                </a:solidFill>
                <a:effectLst/>
                <a:latin typeface="Eudoxus Sans"/>
              </a:rPr>
              <a:t>: The count of non-null values in each column of the Data Frame.</a:t>
            </a:r>
          </a:p>
          <a:p>
            <a:pPr marL="285750" indent="-285750" algn="l">
              <a:buFont typeface="Wingdings" panose="05000000000000000000" pitchFamily="2" charset="2"/>
              <a:buChar char="Ø"/>
            </a:pPr>
            <a:r>
              <a:rPr lang="en-US" sz="1750" b="1" i="0" dirty="0">
                <a:solidFill>
                  <a:schemeClr val="tx1"/>
                </a:solidFill>
                <a:effectLst/>
                <a:latin typeface="Eudoxus Sans"/>
              </a:rPr>
              <a:t>Mean</a:t>
            </a:r>
            <a:r>
              <a:rPr lang="en-US" sz="1750" b="0" i="0" dirty="0">
                <a:solidFill>
                  <a:schemeClr val="tx1"/>
                </a:solidFill>
                <a:effectLst/>
                <a:latin typeface="Eudoxus Sans"/>
              </a:rPr>
              <a:t>: The average of each column.</a:t>
            </a:r>
          </a:p>
          <a:p>
            <a:pPr marL="285750" indent="-285750" algn="l">
              <a:buFont typeface="Wingdings" panose="05000000000000000000" pitchFamily="2" charset="2"/>
              <a:buChar char="Ø"/>
            </a:pPr>
            <a:r>
              <a:rPr lang="en-US" sz="1750" b="1" i="0" dirty="0">
                <a:solidFill>
                  <a:schemeClr val="tx1"/>
                </a:solidFill>
                <a:effectLst/>
                <a:latin typeface="Eudoxus Sans"/>
              </a:rPr>
              <a:t>Standard Deviation (std)</a:t>
            </a:r>
            <a:r>
              <a:rPr lang="en-US" sz="1750" b="0" i="0" dirty="0">
                <a:solidFill>
                  <a:schemeClr val="tx1"/>
                </a:solidFill>
                <a:effectLst/>
                <a:latin typeface="Eudoxus Sans"/>
              </a:rPr>
              <a:t>: The measure of the dispersion of values in each column.</a:t>
            </a:r>
          </a:p>
          <a:p>
            <a:pPr marL="285750" indent="-285750" algn="l">
              <a:buFont typeface="Wingdings" panose="05000000000000000000" pitchFamily="2" charset="2"/>
              <a:buChar char="Ø"/>
            </a:pPr>
            <a:r>
              <a:rPr lang="en-US" sz="1750" b="1" i="0" dirty="0">
                <a:solidFill>
                  <a:schemeClr val="tx1"/>
                </a:solidFill>
                <a:effectLst/>
                <a:latin typeface="Eudoxus Sans"/>
              </a:rPr>
              <a:t>Minimum (min)</a:t>
            </a:r>
            <a:r>
              <a:rPr lang="en-US" sz="1750" b="0" i="0" dirty="0">
                <a:solidFill>
                  <a:schemeClr val="tx1"/>
                </a:solidFill>
                <a:effectLst/>
                <a:latin typeface="Eudoxus Sans"/>
              </a:rPr>
              <a:t>: The minimum value in each column.</a:t>
            </a:r>
          </a:p>
          <a:p>
            <a:pPr marL="285750" indent="-285750" algn="l">
              <a:buFont typeface="Wingdings" panose="05000000000000000000" pitchFamily="2" charset="2"/>
              <a:buChar char="Ø"/>
            </a:pPr>
            <a:r>
              <a:rPr lang="en-US" sz="1750" b="1" i="0" dirty="0">
                <a:solidFill>
                  <a:schemeClr val="tx1"/>
                </a:solidFill>
                <a:effectLst/>
                <a:latin typeface="Eudoxus Sans"/>
              </a:rPr>
              <a:t>25th Percentile (25%)</a:t>
            </a:r>
            <a:r>
              <a:rPr lang="en-US" sz="1750" b="0" i="0" dirty="0">
                <a:solidFill>
                  <a:schemeClr val="tx1"/>
                </a:solidFill>
                <a:effectLst/>
                <a:latin typeface="Eudoxus Sans"/>
              </a:rPr>
              <a:t>: Also known as the first quartile, this value indicates the point at which 25% of the data fall below.</a:t>
            </a:r>
          </a:p>
          <a:p>
            <a:pPr marL="285750" indent="-285750" algn="l">
              <a:buFont typeface="Wingdings" panose="05000000000000000000" pitchFamily="2" charset="2"/>
              <a:buChar char="Ø"/>
            </a:pPr>
            <a:r>
              <a:rPr lang="en-US" sz="1750" b="1" i="0" dirty="0">
                <a:solidFill>
                  <a:schemeClr val="tx1"/>
                </a:solidFill>
                <a:effectLst/>
                <a:latin typeface="Eudoxus Sans"/>
              </a:rPr>
              <a:t>50th Percentile (50%)</a:t>
            </a:r>
            <a:r>
              <a:rPr lang="en-US" sz="1750" b="0" i="0" dirty="0">
                <a:solidFill>
                  <a:schemeClr val="tx1"/>
                </a:solidFill>
                <a:effectLst/>
                <a:latin typeface="Eudoxus Sans"/>
              </a:rPr>
              <a:t>: Also known as the median, this value indicates the point at which 50% of the data fall below.</a:t>
            </a:r>
          </a:p>
          <a:p>
            <a:pPr marL="285750" indent="-285750" algn="l">
              <a:buFont typeface="Wingdings" panose="05000000000000000000" pitchFamily="2" charset="2"/>
              <a:buChar char="Ø"/>
            </a:pPr>
            <a:r>
              <a:rPr lang="en-US" sz="1750" b="1" i="0" dirty="0">
                <a:solidFill>
                  <a:schemeClr val="tx1"/>
                </a:solidFill>
                <a:effectLst/>
                <a:latin typeface="Eudoxus Sans"/>
              </a:rPr>
              <a:t>75th Percentile (75%)</a:t>
            </a:r>
            <a:r>
              <a:rPr lang="en-US" sz="1750" b="0" i="0" dirty="0">
                <a:solidFill>
                  <a:schemeClr val="tx1"/>
                </a:solidFill>
                <a:effectLst/>
                <a:latin typeface="Eudoxus Sans"/>
              </a:rPr>
              <a:t>: Also known as the third quartile, this value indicates the point at which 75% of the data fall below.</a:t>
            </a:r>
          </a:p>
          <a:p>
            <a:pPr marL="285750" indent="-285750" algn="l">
              <a:buFont typeface="Wingdings" panose="05000000000000000000" pitchFamily="2" charset="2"/>
              <a:buChar char="Ø"/>
            </a:pPr>
            <a:r>
              <a:rPr lang="en-US" sz="1750" b="1" i="0" dirty="0">
                <a:solidFill>
                  <a:schemeClr val="tx1"/>
                </a:solidFill>
                <a:effectLst/>
                <a:latin typeface="Eudoxus Sans"/>
              </a:rPr>
              <a:t>Maximum (max)</a:t>
            </a:r>
            <a:r>
              <a:rPr lang="en-US" sz="1750" b="0" i="0" dirty="0">
                <a:solidFill>
                  <a:schemeClr val="tx1"/>
                </a:solidFill>
                <a:effectLst/>
                <a:latin typeface="Eudoxus Sans"/>
              </a:rPr>
              <a:t>: The maximum value in each column.</a:t>
            </a:r>
          </a:p>
          <a:p>
            <a:pPr algn="ctr"/>
            <a:endParaRPr lang="en-IN" dirty="0"/>
          </a:p>
        </p:txBody>
      </p:sp>
    </p:spTree>
    <p:extLst>
      <p:ext uri="{BB962C8B-B14F-4D97-AF65-F5344CB8AC3E}">
        <p14:creationId xmlns:p14="http://schemas.microsoft.com/office/powerpoint/2010/main" val="102747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D4C32-ADE9-5987-F03C-509A30E382EC}"/>
              </a:ext>
            </a:extLst>
          </p:cNvPr>
          <p:cNvPicPr>
            <a:picLocks noChangeAspect="1"/>
          </p:cNvPicPr>
          <p:nvPr/>
        </p:nvPicPr>
        <p:blipFill rotWithShape="1">
          <a:blip r:embed="rId2"/>
          <a:srcRect t="2168"/>
          <a:stretch/>
        </p:blipFill>
        <p:spPr>
          <a:xfrm>
            <a:off x="0" y="178420"/>
            <a:ext cx="7315200" cy="8051180"/>
          </a:xfrm>
          <a:prstGeom prst="rect">
            <a:avLst/>
          </a:prstGeom>
        </p:spPr>
      </p:pic>
      <p:sp>
        <p:nvSpPr>
          <p:cNvPr id="4" name="Rectangle: Rounded Corners 3">
            <a:extLst>
              <a:ext uri="{FF2B5EF4-FFF2-40B4-BE49-F238E27FC236}">
                <a16:creationId xmlns:a16="http://schemas.microsoft.com/office/drawing/2014/main" id="{D36505E4-4D4D-6D5F-BD6B-A3B43D6DBE61}"/>
              </a:ext>
            </a:extLst>
          </p:cNvPr>
          <p:cNvSpPr/>
          <p:nvPr/>
        </p:nvSpPr>
        <p:spPr>
          <a:xfrm>
            <a:off x="8300720" y="660400"/>
            <a:ext cx="5384800" cy="6187440"/>
          </a:xfrm>
          <a:prstGeom prst="roundRect">
            <a:avLst>
              <a:gd name="adj" fmla="val 4403"/>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50" dirty="0">
                <a:solidFill>
                  <a:schemeClr val="tx1"/>
                </a:solidFill>
                <a:latin typeface="Eudoxus Sans"/>
              </a:rPr>
              <a:t>x: This parameter specifies the column in your Data Frame (</a:t>
            </a:r>
            <a:r>
              <a:rPr lang="en-US" sz="1750" dirty="0" err="1">
                <a:solidFill>
                  <a:schemeClr val="tx1"/>
                </a:solidFill>
                <a:latin typeface="Eudoxus Sans"/>
              </a:rPr>
              <a:t>df</a:t>
            </a:r>
            <a:r>
              <a:rPr lang="en-US" sz="1750" dirty="0">
                <a:solidFill>
                  <a:schemeClr val="tx1"/>
                </a:solidFill>
                <a:latin typeface="Eudoxus Sans"/>
              </a:rPr>
              <a:t>) that will be used for the x-axis values. In this case, it's "quality", suggesting that the plot will categorize the data points based on the quality of something.</a:t>
            </a:r>
          </a:p>
          <a:p>
            <a:endParaRPr lang="en-US" sz="1750" dirty="0">
              <a:solidFill>
                <a:schemeClr val="tx1"/>
              </a:solidFill>
              <a:latin typeface="Eudoxus Sans"/>
            </a:endParaRPr>
          </a:p>
          <a:p>
            <a:r>
              <a:rPr lang="en-US" sz="1750" dirty="0">
                <a:solidFill>
                  <a:schemeClr val="tx1"/>
                </a:solidFill>
                <a:latin typeface="Eudoxus Sans"/>
              </a:rPr>
              <a:t>y: This parameter specifies the column in your Data Frame (</a:t>
            </a:r>
            <a:r>
              <a:rPr lang="en-US" sz="1750" dirty="0" err="1">
                <a:solidFill>
                  <a:schemeClr val="tx1"/>
                </a:solidFill>
                <a:latin typeface="Eudoxus Sans"/>
              </a:rPr>
              <a:t>df</a:t>
            </a:r>
            <a:r>
              <a:rPr lang="en-US" sz="1750" dirty="0">
                <a:solidFill>
                  <a:schemeClr val="tx1"/>
                </a:solidFill>
                <a:latin typeface="Eudoxus Sans"/>
              </a:rPr>
              <a:t>) that will be used for the y-axis values. Here, it's "alcohol", indicating that the plot will display the alcohol content associated with each quality level.</a:t>
            </a:r>
          </a:p>
          <a:p>
            <a:endParaRPr lang="en-US" sz="1750" dirty="0">
              <a:solidFill>
                <a:schemeClr val="tx1"/>
              </a:solidFill>
              <a:latin typeface="Eudoxus Sans"/>
            </a:endParaRPr>
          </a:p>
          <a:p>
            <a:r>
              <a:rPr lang="en-US" sz="1750" dirty="0">
                <a:solidFill>
                  <a:schemeClr val="tx1"/>
                </a:solidFill>
                <a:latin typeface="Eudoxus Sans"/>
              </a:rPr>
              <a:t>data: This parameter specifies the Data Frame (</a:t>
            </a:r>
            <a:r>
              <a:rPr lang="en-US" sz="1750" dirty="0" err="1">
                <a:solidFill>
                  <a:schemeClr val="tx1"/>
                </a:solidFill>
                <a:latin typeface="Eudoxus Sans"/>
              </a:rPr>
              <a:t>df</a:t>
            </a:r>
            <a:r>
              <a:rPr lang="en-US" sz="1750" dirty="0">
                <a:solidFill>
                  <a:schemeClr val="tx1"/>
                </a:solidFill>
                <a:latin typeface="Eudoxus Sans"/>
              </a:rPr>
              <a:t>) from which the data will be drawn.</a:t>
            </a:r>
            <a:endParaRPr lang="en-IN" sz="1750" dirty="0">
              <a:solidFill>
                <a:schemeClr val="tx1"/>
              </a:solidFill>
              <a:latin typeface="Eudoxus Sans"/>
            </a:endParaRPr>
          </a:p>
        </p:txBody>
      </p:sp>
    </p:spTree>
    <p:extLst>
      <p:ext uri="{BB962C8B-B14F-4D97-AF65-F5344CB8AC3E}">
        <p14:creationId xmlns:p14="http://schemas.microsoft.com/office/powerpoint/2010/main" val="342156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F7C5F-1872-C757-314A-90BA4CBD862E}"/>
              </a:ext>
            </a:extLst>
          </p:cNvPr>
          <p:cNvPicPr>
            <a:picLocks noChangeAspect="1"/>
          </p:cNvPicPr>
          <p:nvPr/>
        </p:nvPicPr>
        <p:blipFill>
          <a:blip r:embed="rId2"/>
          <a:stretch>
            <a:fillRect/>
          </a:stretch>
        </p:blipFill>
        <p:spPr>
          <a:xfrm>
            <a:off x="6479904" y="133350"/>
            <a:ext cx="7915275" cy="7962900"/>
          </a:xfrm>
          <a:prstGeom prst="rect">
            <a:avLst/>
          </a:prstGeom>
        </p:spPr>
      </p:pic>
      <p:sp>
        <p:nvSpPr>
          <p:cNvPr id="4" name="Rectangle: Rounded Corners 3">
            <a:extLst>
              <a:ext uri="{FF2B5EF4-FFF2-40B4-BE49-F238E27FC236}">
                <a16:creationId xmlns:a16="http://schemas.microsoft.com/office/drawing/2014/main" id="{C40F81D9-B02C-D197-013F-5EB8806DA096}"/>
              </a:ext>
            </a:extLst>
          </p:cNvPr>
          <p:cNvSpPr/>
          <p:nvPr/>
        </p:nvSpPr>
        <p:spPr>
          <a:xfrm>
            <a:off x="680720" y="528320"/>
            <a:ext cx="5161280" cy="7172960"/>
          </a:xfrm>
          <a:prstGeom prst="roundRect">
            <a:avLst>
              <a:gd name="adj" fmla="val 5447"/>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Font typeface="Arial" panose="020B0604020202020204" pitchFamily="34" charset="0"/>
              <a:buChar char="•"/>
            </a:pPr>
            <a:r>
              <a:rPr lang="en-US" sz="1750" b="1" i="0" dirty="0">
                <a:solidFill>
                  <a:srgbClr val="111111"/>
                </a:solidFill>
                <a:effectLst/>
                <a:latin typeface="Eudoxus Sans"/>
              </a:rPr>
              <a:t>Fixed Acidity</a:t>
            </a:r>
            <a:r>
              <a:rPr lang="en-US" sz="1750" b="0" i="0" dirty="0">
                <a:solidFill>
                  <a:srgbClr val="111111"/>
                </a:solidFill>
                <a:effectLst/>
                <a:latin typeface="Eudoxus Sans"/>
              </a:rPr>
              <a:t>: Most wines have an acidity level around 7 to 8.</a:t>
            </a:r>
          </a:p>
          <a:p>
            <a:pPr algn="just">
              <a:buFont typeface="Arial" panose="020B0604020202020204" pitchFamily="34" charset="0"/>
              <a:buChar char="•"/>
            </a:pPr>
            <a:r>
              <a:rPr lang="en-US" sz="1750" b="1" i="0" dirty="0">
                <a:solidFill>
                  <a:srgbClr val="111111"/>
                </a:solidFill>
                <a:effectLst/>
                <a:latin typeface="Eudoxus Sans"/>
              </a:rPr>
              <a:t>Volatile Acidity</a:t>
            </a:r>
            <a:r>
              <a:rPr lang="en-US" sz="1750" b="0" i="0" dirty="0">
                <a:solidFill>
                  <a:srgbClr val="111111"/>
                </a:solidFill>
                <a:effectLst/>
                <a:latin typeface="Eudoxus Sans"/>
              </a:rPr>
              <a:t>: The distribution is skewed towards lower values.</a:t>
            </a:r>
          </a:p>
          <a:p>
            <a:pPr algn="just">
              <a:buFont typeface="Arial" panose="020B0604020202020204" pitchFamily="34" charset="0"/>
              <a:buChar char="•"/>
            </a:pPr>
            <a:r>
              <a:rPr lang="en-US" sz="1750" b="1" i="0" dirty="0">
                <a:solidFill>
                  <a:srgbClr val="111111"/>
                </a:solidFill>
                <a:effectLst/>
                <a:latin typeface="Eudoxus Sans"/>
              </a:rPr>
              <a:t>Citric Acid</a:t>
            </a:r>
            <a:r>
              <a:rPr lang="en-US" sz="1750" b="0" i="0" dirty="0">
                <a:solidFill>
                  <a:srgbClr val="111111"/>
                </a:solidFill>
                <a:effectLst/>
                <a:latin typeface="Eudoxus Sans"/>
              </a:rPr>
              <a:t>: Many wines have a small amount of citric acid.</a:t>
            </a:r>
          </a:p>
          <a:p>
            <a:pPr algn="just">
              <a:buFont typeface="Arial" panose="020B0604020202020204" pitchFamily="34" charset="0"/>
              <a:buChar char="•"/>
            </a:pPr>
            <a:r>
              <a:rPr lang="en-US" sz="1750" b="1" i="0" dirty="0">
                <a:solidFill>
                  <a:srgbClr val="111111"/>
                </a:solidFill>
                <a:effectLst/>
                <a:latin typeface="Eudoxus Sans"/>
              </a:rPr>
              <a:t>Residual Sugar</a:t>
            </a:r>
            <a:r>
              <a:rPr lang="en-US" sz="1750" b="0" i="0" dirty="0">
                <a:solidFill>
                  <a:srgbClr val="111111"/>
                </a:solidFill>
                <a:effectLst/>
                <a:latin typeface="Eudoxus Sans"/>
              </a:rPr>
              <a:t>: The majority of wines have low residual sugar content.</a:t>
            </a:r>
          </a:p>
          <a:p>
            <a:pPr algn="just">
              <a:buFont typeface="Arial" panose="020B0604020202020204" pitchFamily="34" charset="0"/>
              <a:buChar char="•"/>
            </a:pPr>
            <a:r>
              <a:rPr lang="en-US" sz="1750" b="1" i="0" dirty="0">
                <a:solidFill>
                  <a:srgbClr val="111111"/>
                </a:solidFill>
                <a:effectLst/>
                <a:latin typeface="Eudoxus Sans"/>
              </a:rPr>
              <a:t>Chlorides</a:t>
            </a:r>
            <a:r>
              <a:rPr lang="en-US" sz="1750" b="0" i="0" dirty="0">
                <a:solidFill>
                  <a:srgbClr val="111111"/>
                </a:solidFill>
                <a:effectLst/>
                <a:latin typeface="Eudoxus Sans"/>
              </a:rPr>
              <a:t>: Most wines have low chloride levels.</a:t>
            </a:r>
          </a:p>
          <a:p>
            <a:pPr algn="just">
              <a:buFont typeface="Arial" panose="020B0604020202020204" pitchFamily="34" charset="0"/>
              <a:buChar char="•"/>
            </a:pPr>
            <a:r>
              <a:rPr lang="en-US" sz="1750" b="1" i="0" dirty="0">
                <a:solidFill>
                  <a:srgbClr val="111111"/>
                </a:solidFill>
                <a:effectLst/>
                <a:latin typeface="Eudoxus Sans"/>
              </a:rPr>
              <a:t>Free Sulfur Dioxide</a:t>
            </a:r>
            <a:r>
              <a:rPr lang="en-US" sz="1750" b="0" i="0" dirty="0">
                <a:solidFill>
                  <a:srgbClr val="111111"/>
                </a:solidFill>
                <a:effectLst/>
                <a:latin typeface="Eudoxus Sans"/>
              </a:rPr>
              <a:t> and </a:t>
            </a:r>
            <a:r>
              <a:rPr lang="en-US" sz="1750" b="1" i="0" dirty="0">
                <a:solidFill>
                  <a:srgbClr val="111111"/>
                </a:solidFill>
                <a:effectLst/>
                <a:latin typeface="Eudoxus Sans"/>
              </a:rPr>
              <a:t>Total Sulfur Dioxide</a:t>
            </a:r>
            <a:r>
              <a:rPr lang="en-US" sz="1750" b="0" i="0" dirty="0">
                <a:solidFill>
                  <a:srgbClr val="111111"/>
                </a:solidFill>
                <a:effectLst/>
                <a:latin typeface="Eudoxus Sans"/>
              </a:rPr>
              <a:t>: The distributions vary.</a:t>
            </a:r>
          </a:p>
          <a:p>
            <a:pPr algn="just">
              <a:buFont typeface="Arial" panose="020B0604020202020204" pitchFamily="34" charset="0"/>
              <a:buChar char="•"/>
            </a:pPr>
            <a:r>
              <a:rPr lang="en-US" sz="1750" b="1" i="0" dirty="0">
                <a:solidFill>
                  <a:srgbClr val="111111"/>
                </a:solidFill>
                <a:effectLst/>
                <a:latin typeface="Eudoxus Sans"/>
              </a:rPr>
              <a:t>Density</a:t>
            </a:r>
            <a:r>
              <a:rPr lang="en-US" sz="1750" b="0" i="0" dirty="0">
                <a:solidFill>
                  <a:srgbClr val="111111"/>
                </a:solidFill>
                <a:effectLst/>
                <a:latin typeface="Eudoxus Sans"/>
              </a:rPr>
              <a:t>: Concentrated around a specific range.</a:t>
            </a:r>
          </a:p>
          <a:p>
            <a:pPr algn="just">
              <a:buFont typeface="Arial" panose="020B0604020202020204" pitchFamily="34" charset="0"/>
              <a:buChar char="•"/>
            </a:pPr>
            <a:r>
              <a:rPr lang="en-US" sz="1750" b="1" i="0" dirty="0">
                <a:solidFill>
                  <a:srgbClr val="111111"/>
                </a:solidFill>
                <a:effectLst/>
                <a:latin typeface="Eudoxus Sans"/>
              </a:rPr>
              <a:t>pH Level</a:t>
            </a:r>
            <a:r>
              <a:rPr lang="en-US" sz="1750" b="0" i="0" dirty="0">
                <a:solidFill>
                  <a:srgbClr val="111111"/>
                </a:solidFill>
                <a:effectLst/>
                <a:latin typeface="Eudoxus Sans"/>
              </a:rPr>
              <a:t>: Centered around 3.2 to 3.5.</a:t>
            </a:r>
          </a:p>
          <a:p>
            <a:pPr algn="just">
              <a:buFont typeface="Arial" panose="020B0604020202020204" pitchFamily="34" charset="0"/>
              <a:buChar char="•"/>
            </a:pPr>
            <a:r>
              <a:rPr lang="en-US" sz="1750" b="1" i="0" dirty="0">
                <a:solidFill>
                  <a:srgbClr val="111111"/>
                </a:solidFill>
                <a:effectLst/>
                <a:latin typeface="Eudoxus Sans"/>
              </a:rPr>
              <a:t>Sulphates</a:t>
            </a:r>
            <a:r>
              <a:rPr lang="en-US" sz="1750" b="0" i="0" dirty="0">
                <a:solidFill>
                  <a:srgbClr val="111111"/>
                </a:solidFill>
                <a:effectLst/>
                <a:latin typeface="Eudoxus Sans"/>
              </a:rPr>
              <a:t>: Some variation, but generally moderate.</a:t>
            </a:r>
          </a:p>
          <a:p>
            <a:pPr algn="just">
              <a:buFont typeface="Arial" panose="020B0604020202020204" pitchFamily="34" charset="0"/>
              <a:buChar char="•"/>
            </a:pPr>
            <a:r>
              <a:rPr lang="en-US" sz="1750" b="1" i="0" dirty="0">
                <a:solidFill>
                  <a:srgbClr val="111111"/>
                </a:solidFill>
                <a:effectLst/>
                <a:latin typeface="Eudoxus Sans"/>
              </a:rPr>
              <a:t>Alcohol Content</a:t>
            </a:r>
            <a:r>
              <a:rPr lang="en-US" sz="1750" b="0" i="0" dirty="0">
                <a:solidFill>
                  <a:srgbClr val="111111"/>
                </a:solidFill>
                <a:effectLst/>
                <a:latin typeface="Eudoxus Sans"/>
              </a:rPr>
              <a:t>: Wines span a range of alcohol percentages.</a:t>
            </a:r>
          </a:p>
          <a:p>
            <a:pPr algn="just">
              <a:buFont typeface="Arial" panose="020B0604020202020204" pitchFamily="34" charset="0"/>
              <a:buChar char="•"/>
            </a:pPr>
            <a:r>
              <a:rPr lang="en-US" sz="1750" b="1" i="0" dirty="0">
                <a:solidFill>
                  <a:srgbClr val="111111"/>
                </a:solidFill>
                <a:effectLst/>
                <a:latin typeface="Eudoxus Sans"/>
              </a:rPr>
              <a:t>Quality Rating</a:t>
            </a:r>
            <a:r>
              <a:rPr lang="en-US" sz="1750" b="0" i="0" dirty="0">
                <a:solidFill>
                  <a:srgbClr val="111111"/>
                </a:solidFill>
                <a:effectLst/>
                <a:latin typeface="Eudoxus Sans"/>
              </a:rPr>
              <a:t>: Distinct bars at ratings like 5 and 6 indicate common quality ratings.</a:t>
            </a:r>
          </a:p>
          <a:p>
            <a:pPr algn="ctr"/>
            <a:endParaRPr lang="en-IN" dirty="0"/>
          </a:p>
        </p:txBody>
      </p:sp>
    </p:spTree>
    <p:extLst>
      <p:ext uri="{BB962C8B-B14F-4D97-AF65-F5344CB8AC3E}">
        <p14:creationId xmlns:p14="http://schemas.microsoft.com/office/powerpoint/2010/main" val="2624613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E8891-A902-2410-998D-DB086F3FEC19}"/>
              </a:ext>
            </a:extLst>
          </p:cNvPr>
          <p:cNvPicPr>
            <a:picLocks noChangeAspect="1"/>
          </p:cNvPicPr>
          <p:nvPr/>
        </p:nvPicPr>
        <p:blipFill>
          <a:blip r:embed="rId2"/>
          <a:stretch>
            <a:fillRect/>
          </a:stretch>
        </p:blipFill>
        <p:spPr>
          <a:xfrm>
            <a:off x="122430" y="1218270"/>
            <a:ext cx="7536341" cy="5793059"/>
          </a:xfrm>
          <a:prstGeom prst="rect">
            <a:avLst/>
          </a:prstGeom>
        </p:spPr>
      </p:pic>
      <p:sp>
        <p:nvSpPr>
          <p:cNvPr id="4" name="Rectangle: Rounded Corners 3">
            <a:extLst>
              <a:ext uri="{FF2B5EF4-FFF2-40B4-BE49-F238E27FC236}">
                <a16:creationId xmlns:a16="http://schemas.microsoft.com/office/drawing/2014/main" id="{C7EF03CC-0BF4-77CD-7397-B48D32D40134}"/>
              </a:ext>
            </a:extLst>
          </p:cNvPr>
          <p:cNvSpPr/>
          <p:nvPr/>
        </p:nvSpPr>
        <p:spPr>
          <a:xfrm>
            <a:off x="8453120" y="1218270"/>
            <a:ext cx="5598160" cy="6645570"/>
          </a:xfrm>
          <a:prstGeom prst="roundRect">
            <a:avLst>
              <a:gd name="adj" fmla="val 4333"/>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pitchFamily="2" charset="2"/>
              <a:buChar char="Ø"/>
            </a:pPr>
            <a:r>
              <a:rPr lang="en-US" sz="1750" b="0" i="0" dirty="0">
                <a:solidFill>
                  <a:srgbClr val="111111"/>
                </a:solidFill>
                <a:effectLst/>
                <a:latin typeface="Eudoxus Sans"/>
              </a:rPr>
              <a:t>The image shows blue bars, each representing a quality rating.</a:t>
            </a:r>
          </a:p>
          <a:p>
            <a:pPr marL="742950" lvl="1" indent="-285750">
              <a:buFont typeface="Wingdings" panose="05000000000000000000" pitchFamily="2" charset="2"/>
              <a:buChar char="Ø"/>
            </a:pPr>
            <a:r>
              <a:rPr lang="en-US" sz="1750" b="0" i="0" dirty="0">
                <a:solidFill>
                  <a:srgbClr val="111111"/>
                </a:solidFill>
                <a:effectLst/>
                <a:latin typeface="Eudoxus Sans"/>
              </a:rPr>
              <a:t>The x-axis (quality) has values ranging from 3 to 8.</a:t>
            </a:r>
          </a:p>
          <a:p>
            <a:pPr marL="742950" lvl="1" indent="-285750">
              <a:buFont typeface="Wingdings" panose="05000000000000000000" pitchFamily="2" charset="2"/>
              <a:buChar char="Ø"/>
            </a:pPr>
            <a:r>
              <a:rPr lang="en-US" sz="1750" b="0" i="0" dirty="0">
                <a:solidFill>
                  <a:srgbClr val="111111"/>
                </a:solidFill>
                <a:effectLst/>
                <a:latin typeface="Eudoxus Sans"/>
              </a:rPr>
              <a:t>The y-axis (alcohol) has values ranging from 0 to 14.</a:t>
            </a:r>
          </a:p>
          <a:p>
            <a:pPr marL="742950" lvl="1" indent="-285750">
              <a:buFont typeface="Wingdings" panose="05000000000000000000" pitchFamily="2" charset="2"/>
              <a:buChar char="Ø"/>
            </a:pPr>
            <a:r>
              <a:rPr lang="en-US" sz="1750" b="0" i="0" dirty="0">
                <a:solidFill>
                  <a:srgbClr val="111111"/>
                </a:solidFill>
                <a:effectLst/>
                <a:latin typeface="Eudoxus Sans"/>
              </a:rPr>
              <a:t>Observations:</a:t>
            </a:r>
          </a:p>
          <a:p>
            <a:pPr marL="1200150" lvl="2" indent="-285750">
              <a:buFont typeface="Wingdings" panose="05000000000000000000" pitchFamily="2" charset="2"/>
              <a:buChar char="Ø"/>
            </a:pPr>
            <a:r>
              <a:rPr lang="en-US" sz="1750" b="0" i="0" dirty="0">
                <a:solidFill>
                  <a:srgbClr val="111111"/>
                </a:solidFill>
                <a:effectLst/>
                <a:latin typeface="Eudoxus Sans"/>
              </a:rPr>
              <a:t>Quality rating 3 corresponds to around 10 units of alcohol.</a:t>
            </a:r>
          </a:p>
          <a:p>
            <a:pPr marL="1200150" lvl="2" indent="-285750">
              <a:buFont typeface="Wingdings" panose="05000000000000000000" pitchFamily="2" charset="2"/>
              <a:buChar char="Ø"/>
            </a:pPr>
            <a:r>
              <a:rPr lang="en-US" sz="1750" b="0" i="0" dirty="0">
                <a:solidFill>
                  <a:srgbClr val="111111"/>
                </a:solidFill>
                <a:effectLst/>
                <a:latin typeface="Eudoxus Sans"/>
              </a:rPr>
              <a:t>Quality rating 4 corresponds to around 12 units.</a:t>
            </a:r>
          </a:p>
          <a:p>
            <a:pPr marL="1200150" lvl="2" indent="-285750">
              <a:buFont typeface="Wingdings" panose="05000000000000000000" pitchFamily="2" charset="2"/>
              <a:buChar char="Ø"/>
            </a:pPr>
            <a:r>
              <a:rPr lang="en-US" sz="1750" b="0" i="0" dirty="0">
                <a:solidFill>
                  <a:srgbClr val="111111"/>
                </a:solidFill>
                <a:effectLst/>
                <a:latin typeface="Eudoxus Sans"/>
              </a:rPr>
              <a:t>Ratings 5 and 6 have slightly less than 14 units.</a:t>
            </a:r>
          </a:p>
          <a:p>
            <a:pPr marL="1200150" lvl="2" indent="-285750">
              <a:buFont typeface="Wingdings" panose="05000000000000000000" pitchFamily="2" charset="2"/>
              <a:buChar char="Ø"/>
            </a:pPr>
            <a:r>
              <a:rPr lang="en-US" sz="1750" b="0" i="0" dirty="0">
                <a:solidFill>
                  <a:srgbClr val="111111"/>
                </a:solidFill>
                <a:effectLst/>
                <a:latin typeface="Eudoxus Sans"/>
              </a:rPr>
              <a:t>Ratings 7 and 8 have exactly or nearly 14 units of alcohol.</a:t>
            </a:r>
          </a:p>
          <a:p>
            <a:pPr lvl="2" algn="l"/>
            <a:endParaRPr lang="en-US" sz="1750" b="0" i="0" dirty="0">
              <a:solidFill>
                <a:srgbClr val="111111"/>
              </a:solidFill>
              <a:effectLst/>
              <a:latin typeface="Eudoxus Sans"/>
            </a:endParaRPr>
          </a:p>
          <a:p>
            <a:pPr algn="l"/>
            <a:r>
              <a:rPr lang="en-US" sz="1750" b="0" i="0" dirty="0">
                <a:solidFill>
                  <a:srgbClr val="111111"/>
                </a:solidFill>
                <a:effectLst/>
                <a:latin typeface="Eudoxus Sans"/>
              </a:rPr>
              <a:t>This visualization helps us understand how alcohol content varies across different wine quality ratings. </a:t>
            </a:r>
          </a:p>
          <a:p>
            <a:pPr algn="ctr"/>
            <a:endParaRPr lang="en-IN" dirty="0"/>
          </a:p>
        </p:txBody>
      </p:sp>
    </p:spTree>
    <p:extLst>
      <p:ext uri="{BB962C8B-B14F-4D97-AF65-F5344CB8AC3E}">
        <p14:creationId xmlns:p14="http://schemas.microsoft.com/office/powerpoint/2010/main" val="2275444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18252-BFEF-5CA1-169A-D13ADB2DA882}"/>
              </a:ext>
            </a:extLst>
          </p:cNvPr>
          <p:cNvPicPr>
            <a:picLocks noChangeAspect="1"/>
          </p:cNvPicPr>
          <p:nvPr/>
        </p:nvPicPr>
        <p:blipFill>
          <a:blip r:embed="rId2"/>
          <a:stretch>
            <a:fillRect/>
          </a:stretch>
        </p:blipFill>
        <p:spPr>
          <a:xfrm>
            <a:off x="6400800" y="979714"/>
            <a:ext cx="8229600" cy="6270171"/>
          </a:xfrm>
          <a:prstGeom prst="rect">
            <a:avLst/>
          </a:prstGeom>
        </p:spPr>
      </p:pic>
      <p:sp>
        <p:nvSpPr>
          <p:cNvPr id="5" name="Rectangle: Rounded Corners 4">
            <a:extLst>
              <a:ext uri="{FF2B5EF4-FFF2-40B4-BE49-F238E27FC236}">
                <a16:creationId xmlns:a16="http://schemas.microsoft.com/office/drawing/2014/main" id="{8197AA18-8E3D-AD4C-F27E-DDA1B5A53CCC}"/>
              </a:ext>
            </a:extLst>
          </p:cNvPr>
          <p:cNvSpPr/>
          <p:nvPr/>
        </p:nvSpPr>
        <p:spPr>
          <a:xfrm>
            <a:off x="440995" y="330199"/>
            <a:ext cx="5577840" cy="7569200"/>
          </a:xfrm>
          <a:prstGeom prst="roundRect">
            <a:avLst>
              <a:gd name="adj" fmla="val 2971"/>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sz="1750" b="0" i="0" dirty="0">
                <a:solidFill>
                  <a:srgbClr val="111111"/>
                </a:solidFill>
                <a:effectLst/>
                <a:latin typeface="Eudoxus Sans"/>
              </a:rPr>
              <a:t>The graph you see is a combination of a histogram and a kernel density estimate (KDE) plot.</a:t>
            </a:r>
          </a:p>
          <a:p>
            <a:pPr algn="l">
              <a:buFont typeface="Arial" panose="020B0604020202020204" pitchFamily="34" charset="0"/>
              <a:buChar char="•"/>
            </a:pPr>
            <a:r>
              <a:rPr lang="en-US" sz="1750" b="0" i="0" dirty="0">
                <a:solidFill>
                  <a:srgbClr val="111111"/>
                </a:solidFill>
                <a:effectLst/>
                <a:latin typeface="Eudoxus Sans"/>
              </a:rPr>
              <a:t>It visualizes the distribution of the ‘quality’ values in the wine dataset.</a:t>
            </a:r>
          </a:p>
          <a:p>
            <a:pPr algn="l">
              <a:buFont typeface="Arial" panose="020B0604020202020204" pitchFamily="34" charset="0"/>
              <a:buChar char="•"/>
            </a:pPr>
            <a:r>
              <a:rPr lang="en-US" sz="1750" b="0" i="0" dirty="0">
                <a:solidFill>
                  <a:srgbClr val="111111"/>
                </a:solidFill>
                <a:effectLst/>
                <a:latin typeface="Eudoxus Sans"/>
              </a:rPr>
              <a:t>Here’s what each component represents:</a:t>
            </a:r>
          </a:p>
          <a:p>
            <a:pPr algn="l">
              <a:buFont typeface="Arial" panose="020B0604020202020204" pitchFamily="34" charset="0"/>
              <a:buChar char="•"/>
            </a:pPr>
            <a:r>
              <a:rPr lang="en-US" sz="1750" b="0" i="0" dirty="0">
                <a:solidFill>
                  <a:srgbClr val="111111"/>
                </a:solidFill>
                <a:effectLst/>
                <a:latin typeface="Eudoxus Sans"/>
              </a:rPr>
              <a:t>The bars represent the frequency (count) of each quality rating.</a:t>
            </a:r>
          </a:p>
          <a:p>
            <a:pPr algn="l">
              <a:buFont typeface="Arial" panose="020B0604020202020204" pitchFamily="34" charset="0"/>
              <a:buChar char="•"/>
            </a:pPr>
            <a:r>
              <a:rPr lang="en-US" sz="1750" b="0" i="0" dirty="0">
                <a:solidFill>
                  <a:srgbClr val="111111"/>
                </a:solidFill>
                <a:effectLst/>
                <a:latin typeface="Eudoxus Sans"/>
              </a:rPr>
              <a:t>The x-axis corresponds to different </a:t>
            </a:r>
            <a:r>
              <a:rPr lang="en-US" sz="1750" b="1" i="0" dirty="0">
                <a:solidFill>
                  <a:srgbClr val="111111"/>
                </a:solidFill>
                <a:effectLst/>
                <a:latin typeface="Eudoxus Sans"/>
              </a:rPr>
              <a:t>quality ratings</a:t>
            </a:r>
            <a:r>
              <a:rPr lang="en-US" sz="1750" b="0" i="0" dirty="0">
                <a:solidFill>
                  <a:srgbClr val="111111"/>
                </a:solidFill>
                <a:effectLst/>
                <a:latin typeface="Eudoxus Sans"/>
              </a:rPr>
              <a:t> (ranging from 3 to 8).</a:t>
            </a:r>
          </a:p>
          <a:p>
            <a:pPr algn="l">
              <a:buFont typeface="Arial" panose="020B0604020202020204" pitchFamily="34" charset="0"/>
              <a:buChar char="•"/>
            </a:pPr>
            <a:r>
              <a:rPr lang="en-US" sz="1750" b="0" i="0" dirty="0">
                <a:solidFill>
                  <a:srgbClr val="111111"/>
                </a:solidFill>
                <a:effectLst/>
                <a:latin typeface="Eudoxus Sans"/>
              </a:rPr>
              <a:t>The y-axis represents the </a:t>
            </a:r>
            <a:r>
              <a:rPr lang="en-US" sz="1750" b="1" i="0" dirty="0">
                <a:solidFill>
                  <a:srgbClr val="111111"/>
                </a:solidFill>
                <a:effectLst/>
                <a:latin typeface="Eudoxus Sans"/>
              </a:rPr>
              <a:t>frequency</a:t>
            </a:r>
            <a:r>
              <a:rPr lang="en-US" sz="1750" b="0" i="0" dirty="0">
                <a:solidFill>
                  <a:srgbClr val="111111"/>
                </a:solidFill>
                <a:effectLst/>
                <a:latin typeface="Eudoxus Sans"/>
              </a:rPr>
              <a:t> (number of occurrences) of each quality rating.</a:t>
            </a:r>
          </a:p>
          <a:p>
            <a:pPr algn="l">
              <a:buFont typeface="Arial" panose="020B0604020202020204" pitchFamily="34" charset="0"/>
              <a:buChar char="•"/>
            </a:pPr>
            <a:r>
              <a:rPr lang="en-US" sz="1750" b="0" i="0" dirty="0">
                <a:solidFill>
                  <a:srgbClr val="111111"/>
                </a:solidFill>
                <a:effectLst/>
                <a:latin typeface="Eudoxus Sans"/>
              </a:rPr>
              <a:t>For example, if there are many wines with a quality rating of 5, the corresponding bar will be tall.</a:t>
            </a:r>
          </a:p>
          <a:p>
            <a:pPr algn="l">
              <a:buFont typeface="Arial" panose="020B0604020202020204" pitchFamily="34" charset="0"/>
              <a:buChar char="•"/>
            </a:pPr>
            <a:r>
              <a:rPr lang="en-US" sz="1750" b="0" i="0" dirty="0">
                <a:solidFill>
                  <a:srgbClr val="111111"/>
                </a:solidFill>
                <a:effectLst/>
                <a:latin typeface="Eudoxus Sans"/>
              </a:rPr>
              <a:t>The smooth blue curve represents the KDE.</a:t>
            </a:r>
          </a:p>
          <a:p>
            <a:pPr algn="l">
              <a:buFont typeface="Arial" panose="020B0604020202020204" pitchFamily="34" charset="0"/>
              <a:buChar char="•"/>
            </a:pPr>
            <a:r>
              <a:rPr lang="en-US" sz="1750" b="0" i="0" dirty="0">
                <a:solidFill>
                  <a:srgbClr val="111111"/>
                </a:solidFill>
                <a:effectLst/>
                <a:latin typeface="Eudoxus Sans"/>
              </a:rPr>
              <a:t>It estimates the probability density function of the ‘quality’ variable.</a:t>
            </a:r>
          </a:p>
          <a:p>
            <a:pPr algn="l">
              <a:buFont typeface="Arial" panose="020B0604020202020204" pitchFamily="34" charset="0"/>
              <a:buChar char="•"/>
            </a:pPr>
            <a:r>
              <a:rPr lang="en-US" sz="1750" b="0" i="0" dirty="0">
                <a:solidFill>
                  <a:srgbClr val="111111"/>
                </a:solidFill>
                <a:effectLst/>
                <a:latin typeface="Eudoxus Sans"/>
              </a:rPr>
              <a:t>Peaks in the KDE indicate where the data is concentrated.</a:t>
            </a:r>
          </a:p>
          <a:p>
            <a:pPr algn="l">
              <a:buFont typeface="Arial" panose="020B0604020202020204" pitchFamily="34" charset="0"/>
              <a:buChar char="•"/>
            </a:pPr>
            <a:r>
              <a:rPr lang="en-US" sz="1750" b="0" i="0" dirty="0">
                <a:solidFill>
                  <a:srgbClr val="111111"/>
                </a:solidFill>
                <a:effectLst/>
                <a:latin typeface="Eudoxus Sans"/>
              </a:rPr>
              <a:t>In this plot, there are two prominent peaks:</a:t>
            </a:r>
          </a:p>
          <a:p>
            <a:pPr marL="742950" lvl="1" indent="-285750" algn="l">
              <a:buFont typeface="Arial" panose="020B0604020202020204" pitchFamily="34" charset="0"/>
              <a:buChar char="•"/>
            </a:pPr>
            <a:r>
              <a:rPr lang="en-US" sz="1750" b="0" i="0" dirty="0">
                <a:solidFill>
                  <a:srgbClr val="111111"/>
                </a:solidFill>
                <a:effectLst/>
                <a:latin typeface="Eudoxus Sans"/>
              </a:rPr>
              <a:t>Around </a:t>
            </a:r>
            <a:r>
              <a:rPr lang="en-US" sz="1750" b="1" i="0" dirty="0">
                <a:solidFill>
                  <a:srgbClr val="111111"/>
                </a:solidFill>
                <a:effectLst/>
                <a:latin typeface="Eudoxus Sans"/>
              </a:rPr>
              <a:t>quality score 4</a:t>
            </a:r>
            <a:r>
              <a:rPr lang="en-US" sz="1750" b="0" i="0" dirty="0">
                <a:solidFill>
                  <a:srgbClr val="111111"/>
                </a:solidFill>
                <a:effectLst/>
                <a:latin typeface="Eudoxus Sans"/>
              </a:rPr>
              <a:t>: Indicates a significant concentration of data points at this rating.</a:t>
            </a:r>
          </a:p>
          <a:p>
            <a:pPr marL="742950" lvl="1" indent="-285750" algn="l">
              <a:buFont typeface="Arial" panose="020B0604020202020204" pitchFamily="34" charset="0"/>
              <a:buChar char="•"/>
            </a:pPr>
            <a:r>
              <a:rPr lang="en-US" sz="1750" b="0" i="0" dirty="0">
                <a:solidFill>
                  <a:srgbClr val="111111"/>
                </a:solidFill>
                <a:effectLst/>
                <a:latin typeface="Eudoxus Sans"/>
              </a:rPr>
              <a:t>Around </a:t>
            </a:r>
            <a:r>
              <a:rPr lang="en-US" sz="1750" b="1" i="0" dirty="0">
                <a:solidFill>
                  <a:srgbClr val="111111"/>
                </a:solidFill>
                <a:effectLst/>
                <a:latin typeface="Eudoxus Sans"/>
              </a:rPr>
              <a:t>quality score 6</a:t>
            </a:r>
            <a:r>
              <a:rPr lang="en-US" sz="1750" b="0" i="0" dirty="0">
                <a:solidFill>
                  <a:srgbClr val="111111"/>
                </a:solidFill>
                <a:effectLst/>
                <a:latin typeface="Eudoxus Sans"/>
              </a:rPr>
              <a:t>: Another peak, suggesting a common quality rating.</a:t>
            </a:r>
          </a:p>
          <a:p>
            <a:pPr algn="ctr"/>
            <a:r>
              <a:rPr lang="en-US" sz="1750" b="0" i="0" dirty="0">
                <a:solidFill>
                  <a:srgbClr val="111111"/>
                </a:solidFill>
                <a:effectLst/>
                <a:latin typeface="Eudoxus Sans"/>
              </a:rPr>
              <a:t>In summary, this visualization provides insights into the distribution of wine quality ratings, combining both the histogram and the KDE.</a:t>
            </a:r>
            <a:endParaRPr lang="en-IN" sz="1750" dirty="0">
              <a:latin typeface="Eudoxus Sans"/>
            </a:endParaRPr>
          </a:p>
        </p:txBody>
      </p:sp>
    </p:spTree>
    <p:extLst>
      <p:ext uri="{BB962C8B-B14F-4D97-AF65-F5344CB8AC3E}">
        <p14:creationId xmlns:p14="http://schemas.microsoft.com/office/powerpoint/2010/main" val="198609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965CD6-5E87-E916-EE0D-41FF00F773D3}"/>
              </a:ext>
            </a:extLst>
          </p:cNvPr>
          <p:cNvPicPr>
            <a:picLocks noChangeAspect="1"/>
          </p:cNvPicPr>
          <p:nvPr/>
        </p:nvPicPr>
        <p:blipFill>
          <a:blip r:embed="rId2"/>
          <a:stretch>
            <a:fillRect/>
          </a:stretch>
        </p:blipFill>
        <p:spPr>
          <a:xfrm>
            <a:off x="299340" y="1195702"/>
            <a:ext cx="7662631" cy="5838195"/>
          </a:xfrm>
          <a:prstGeom prst="rect">
            <a:avLst/>
          </a:prstGeom>
        </p:spPr>
      </p:pic>
      <p:sp>
        <p:nvSpPr>
          <p:cNvPr id="5" name="Rectangle: Rounded Corners 4">
            <a:extLst>
              <a:ext uri="{FF2B5EF4-FFF2-40B4-BE49-F238E27FC236}">
                <a16:creationId xmlns:a16="http://schemas.microsoft.com/office/drawing/2014/main" id="{DF20FB9F-3EEE-CE7A-9E2F-E690EE6C0617}"/>
              </a:ext>
            </a:extLst>
          </p:cNvPr>
          <p:cNvSpPr/>
          <p:nvPr/>
        </p:nvSpPr>
        <p:spPr>
          <a:xfrm>
            <a:off x="8615680" y="254643"/>
            <a:ext cx="5715380" cy="7812397"/>
          </a:xfrm>
          <a:prstGeom prst="roundRect">
            <a:avLst>
              <a:gd name="adj" fmla="val 3098"/>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sz="1750" b="0" i="0" dirty="0">
                <a:solidFill>
                  <a:srgbClr val="111111"/>
                </a:solidFill>
                <a:effectLst/>
                <a:latin typeface="Eudoxus Sans"/>
              </a:rPr>
              <a:t>The graph you see is a KDE plot, which estimates the probability density function of the variable “quality.”</a:t>
            </a:r>
          </a:p>
          <a:p>
            <a:pPr algn="l">
              <a:buFont typeface="Arial" panose="020B0604020202020204" pitchFamily="34" charset="0"/>
              <a:buChar char="•"/>
            </a:pPr>
            <a:r>
              <a:rPr lang="en-US" sz="1750" b="0" i="0" dirty="0">
                <a:solidFill>
                  <a:srgbClr val="111111"/>
                </a:solidFill>
                <a:effectLst/>
                <a:latin typeface="Eudoxus Sans"/>
              </a:rPr>
              <a:t>The x-axis represents different </a:t>
            </a:r>
            <a:r>
              <a:rPr lang="en-US" sz="1750" b="1" i="0" dirty="0">
                <a:solidFill>
                  <a:srgbClr val="111111"/>
                </a:solidFill>
                <a:effectLst/>
                <a:latin typeface="Eudoxus Sans"/>
              </a:rPr>
              <a:t>quality ratings</a:t>
            </a:r>
            <a:r>
              <a:rPr lang="en-US" sz="1750" b="0" i="0" dirty="0">
                <a:solidFill>
                  <a:srgbClr val="111111"/>
                </a:solidFill>
                <a:effectLst/>
                <a:latin typeface="Eudoxus Sans"/>
              </a:rPr>
              <a:t> (ranging from 3 to 8).</a:t>
            </a:r>
          </a:p>
          <a:p>
            <a:pPr algn="l">
              <a:buFont typeface="Arial" panose="020B0604020202020204" pitchFamily="34" charset="0"/>
              <a:buChar char="•"/>
            </a:pPr>
            <a:r>
              <a:rPr lang="en-US" sz="1750" b="0" i="0" dirty="0">
                <a:solidFill>
                  <a:srgbClr val="111111"/>
                </a:solidFill>
                <a:effectLst/>
                <a:latin typeface="Eudoxus Sans"/>
              </a:rPr>
              <a:t>The y-axis represents the </a:t>
            </a:r>
            <a:r>
              <a:rPr lang="en-US" sz="1750" b="1" i="0" dirty="0">
                <a:solidFill>
                  <a:srgbClr val="111111"/>
                </a:solidFill>
                <a:effectLst/>
                <a:latin typeface="Eudoxus Sans"/>
              </a:rPr>
              <a:t>density</a:t>
            </a:r>
            <a:r>
              <a:rPr lang="en-US" sz="1750" b="0" i="0" dirty="0">
                <a:solidFill>
                  <a:srgbClr val="111111"/>
                </a:solidFill>
                <a:effectLst/>
                <a:latin typeface="Eudoxus Sans"/>
              </a:rPr>
              <a:t> (probability density) of each quality rating.</a:t>
            </a:r>
          </a:p>
          <a:p>
            <a:pPr algn="l">
              <a:buFont typeface="Arial" panose="020B0604020202020204" pitchFamily="34" charset="0"/>
              <a:buChar char="•"/>
            </a:pPr>
            <a:r>
              <a:rPr lang="en-US" sz="1750" b="0" i="0" dirty="0">
                <a:solidFill>
                  <a:srgbClr val="111111"/>
                </a:solidFill>
                <a:effectLst/>
                <a:latin typeface="Eudoxus Sans"/>
              </a:rPr>
              <a:t>The KDE plot smooths out the distribution of quality scores, showing where most of the data points are concentrated.</a:t>
            </a:r>
          </a:p>
          <a:p>
            <a:pPr algn="l">
              <a:buFont typeface="+mj-lt"/>
              <a:buAutoNum type="arabicPeriod"/>
            </a:pPr>
            <a:endParaRPr lang="en-US" sz="1750" b="0" i="0" dirty="0">
              <a:solidFill>
                <a:srgbClr val="111111"/>
              </a:solidFill>
              <a:effectLst/>
              <a:latin typeface="Eudoxus Sans"/>
            </a:endParaRPr>
          </a:p>
          <a:p>
            <a:pPr marL="742950" lvl="1" indent="-285750" algn="l">
              <a:buFont typeface="+mj-lt"/>
              <a:buAutoNum type="arabicPeriod"/>
            </a:pPr>
            <a:r>
              <a:rPr lang="en-US" sz="1750" b="0" i="0" dirty="0">
                <a:solidFill>
                  <a:srgbClr val="111111"/>
                </a:solidFill>
                <a:effectLst/>
                <a:latin typeface="Eudoxus Sans"/>
              </a:rPr>
              <a:t>There are </a:t>
            </a:r>
            <a:r>
              <a:rPr lang="en-US" sz="1750" b="1" i="0" dirty="0">
                <a:solidFill>
                  <a:srgbClr val="111111"/>
                </a:solidFill>
                <a:effectLst/>
                <a:latin typeface="Eudoxus Sans"/>
              </a:rPr>
              <a:t>three prominent peaks</a:t>
            </a:r>
            <a:r>
              <a:rPr lang="en-US" sz="1750" b="0" i="0" dirty="0">
                <a:solidFill>
                  <a:srgbClr val="111111"/>
                </a:solidFill>
                <a:effectLst/>
                <a:latin typeface="Eudoxus Sans"/>
              </a:rPr>
              <a:t> in the KDE plot:</a:t>
            </a:r>
          </a:p>
          <a:p>
            <a:pPr marL="1143000" lvl="2" indent="-228600" algn="l">
              <a:buFont typeface="+mj-lt"/>
              <a:buAutoNum type="arabicPeriod"/>
            </a:pPr>
            <a:r>
              <a:rPr lang="en-US" sz="1750" b="0" i="0" dirty="0">
                <a:solidFill>
                  <a:srgbClr val="111111"/>
                </a:solidFill>
                <a:effectLst/>
                <a:latin typeface="Eudoxus Sans"/>
              </a:rPr>
              <a:t>Around </a:t>
            </a:r>
            <a:r>
              <a:rPr lang="en-US" sz="1750" b="1" i="0" dirty="0">
                <a:solidFill>
                  <a:srgbClr val="111111"/>
                </a:solidFill>
                <a:effectLst/>
                <a:latin typeface="Eudoxus Sans"/>
              </a:rPr>
              <a:t>quality score 4</a:t>
            </a:r>
            <a:r>
              <a:rPr lang="en-US" sz="1750" b="0" i="0" dirty="0">
                <a:solidFill>
                  <a:srgbClr val="111111"/>
                </a:solidFill>
                <a:effectLst/>
                <a:latin typeface="Eudoxus Sans"/>
              </a:rPr>
              <a:t>: Indicates a significant concentration of data points at this rating.</a:t>
            </a:r>
          </a:p>
          <a:p>
            <a:pPr marL="1143000" lvl="2" indent="-228600" algn="l">
              <a:buFont typeface="+mj-lt"/>
              <a:buAutoNum type="arabicPeriod"/>
            </a:pPr>
            <a:r>
              <a:rPr lang="en-US" sz="1750" b="0" i="0" dirty="0">
                <a:solidFill>
                  <a:srgbClr val="111111"/>
                </a:solidFill>
                <a:effectLst/>
                <a:latin typeface="Eudoxus Sans"/>
              </a:rPr>
              <a:t>Around </a:t>
            </a:r>
            <a:r>
              <a:rPr lang="en-US" sz="1750" b="1" i="0" dirty="0">
                <a:solidFill>
                  <a:srgbClr val="111111"/>
                </a:solidFill>
                <a:effectLst/>
                <a:latin typeface="Eudoxus Sans"/>
              </a:rPr>
              <a:t>quality score 6</a:t>
            </a:r>
            <a:r>
              <a:rPr lang="en-US" sz="1750" b="0" i="0" dirty="0">
                <a:solidFill>
                  <a:srgbClr val="111111"/>
                </a:solidFill>
                <a:effectLst/>
                <a:latin typeface="Eudoxus Sans"/>
              </a:rPr>
              <a:t>: Another peak, suggesting a common quality rating.</a:t>
            </a:r>
          </a:p>
          <a:p>
            <a:pPr marL="1143000" lvl="2" indent="-228600" algn="l">
              <a:buFont typeface="+mj-lt"/>
              <a:buAutoNum type="arabicPeriod"/>
            </a:pPr>
            <a:r>
              <a:rPr lang="en-US" sz="1750" b="0" i="0" dirty="0">
                <a:solidFill>
                  <a:srgbClr val="111111"/>
                </a:solidFill>
                <a:effectLst/>
                <a:latin typeface="Eudoxus Sans"/>
              </a:rPr>
              <a:t>Slightly above </a:t>
            </a:r>
            <a:r>
              <a:rPr lang="en-US" sz="1750" b="1" i="0" dirty="0">
                <a:solidFill>
                  <a:srgbClr val="111111"/>
                </a:solidFill>
                <a:effectLst/>
                <a:latin typeface="Eudoxus Sans"/>
              </a:rPr>
              <a:t>quality score 7</a:t>
            </a:r>
            <a:r>
              <a:rPr lang="en-US" sz="1750" b="0" i="0" dirty="0">
                <a:solidFill>
                  <a:srgbClr val="111111"/>
                </a:solidFill>
                <a:effectLst/>
                <a:latin typeface="Eudoxus Sans"/>
              </a:rPr>
              <a:t>: A smaller peak, indicating wines with higher quality.</a:t>
            </a:r>
          </a:p>
          <a:p>
            <a:pPr marL="742950" lvl="1" indent="-285750" algn="l">
              <a:buFont typeface="+mj-lt"/>
              <a:buAutoNum type="arabicPeriod"/>
            </a:pPr>
            <a:r>
              <a:rPr lang="en-US" sz="1750" b="0" i="0" dirty="0">
                <a:solidFill>
                  <a:srgbClr val="111111"/>
                </a:solidFill>
                <a:effectLst/>
                <a:latin typeface="Eudoxus Sans"/>
              </a:rPr>
              <a:t>The smooth blue curve represents the estimated density of quality ratings.</a:t>
            </a:r>
          </a:p>
          <a:p>
            <a:pPr algn="l"/>
            <a:r>
              <a:rPr lang="en-US" sz="1750" b="0" i="0" dirty="0">
                <a:solidFill>
                  <a:srgbClr val="111111"/>
                </a:solidFill>
                <a:effectLst/>
                <a:latin typeface="Eudoxus Sans"/>
              </a:rPr>
              <a:t>In summary, this visualization helps us understand the distribution of wine quality ratings based on the KDE estimation. </a:t>
            </a:r>
          </a:p>
          <a:p>
            <a:pPr algn="ctr"/>
            <a:endParaRPr lang="en-IN" dirty="0"/>
          </a:p>
        </p:txBody>
      </p:sp>
    </p:spTree>
    <p:extLst>
      <p:ext uri="{BB962C8B-B14F-4D97-AF65-F5344CB8AC3E}">
        <p14:creationId xmlns:p14="http://schemas.microsoft.com/office/powerpoint/2010/main" val="1190326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5B5D30-1605-E548-5A15-3ECBC34653DA}"/>
              </a:ext>
            </a:extLst>
          </p:cNvPr>
          <p:cNvPicPr>
            <a:picLocks noChangeAspect="1"/>
          </p:cNvPicPr>
          <p:nvPr/>
        </p:nvPicPr>
        <p:blipFill>
          <a:blip r:embed="rId2"/>
          <a:stretch>
            <a:fillRect/>
          </a:stretch>
        </p:blipFill>
        <p:spPr>
          <a:xfrm>
            <a:off x="1616928" y="0"/>
            <a:ext cx="11028556" cy="8229600"/>
          </a:xfrm>
          <a:prstGeom prst="rect">
            <a:avLst/>
          </a:prstGeom>
        </p:spPr>
      </p:pic>
    </p:spTree>
    <p:extLst>
      <p:ext uri="{BB962C8B-B14F-4D97-AF65-F5344CB8AC3E}">
        <p14:creationId xmlns:p14="http://schemas.microsoft.com/office/powerpoint/2010/main" val="371127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2199AF-4318-7BED-F163-55CE6A7691D4}"/>
              </a:ext>
            </a:extLst>
          </p:cNvPr>
          <p:cNvSpPr/>
          <p:nvPr/>
        </p:nvSpPr>
        <p:spPr>
          <a:xfrm>
            <a:off x="0" y="0"/>
            <a:ext cx="14630399" cy="8229600"/>
          </a:xfrm>
          <a:prstGeom prst="roundRect">
            <a:avLst>
              <a:gd name="adj" fmla="val 2040"/>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US" sz="1750" b="1" i="0" dirty="0">
                <a:solidFill>
                  <a:srgbClr val="111111"/>
                </a:solidFill>
                <a:effectLst/>
                <a:latin typeface="Eudoxus Sans"/>
              </a:rPr>
              <a:t>Heatmap of Correlations</a:t>
            </a:r>
            <a:r>
              <a:rPr lang="en-US" sz="1750" b="0" i="0" dirty="0">
                <a:solidFill>
                  <a:srgbClr val="111111"/>
                </a:solidFill>
                <a:effectLst/>
                <a:latin typeface="Eudoxus Sans"/>
              </a:rPr>
              <a:t>:</a:t>
            </a:r>
          </a:p>
          <a:p>
            <a:pPr marL="742950" lvl="1" indent="-285750" algn="l">
              <a:buFont typeface="+mj-lt"/>
              <a:buAutoNum type="arabicPeriod"/>
            </a:pPr>
            <a:r>
              <a:rPr lang="en-US" sz="1750" b="0" i="0" dirty="0">
                <a:solidFill>
                  <a:srgbClr val="111111"/>
                </a:solidFill>
                <a:effectLst/>
                <a:latin typeface="Eudoxus Sans"/>
              </a:rPr>
              <a:t>The graph you see is a heatmap representing the correlations between different attributes in the wine dataset.</a:t>
            </a:r>
          </a:p>
          <a:p>
            <a:pPr marL="742950" lvl="1" indent="-285750" algn="l">
              <a:buFont typeface="+mj-lt"/>
              <a:buAutoNum type="arabicPeriod"/>
            </a:pPr>
            <a:r>
              <a:rPr lang="en-US" sz="1750" b="0" i="0" dirty="0">
                <a:solidFill>
                  <a:srgbClr val="111111"/>
                </a:solidFill>
                <a:effectLst/>
                <a:latin typeface="Eudoxus Sans"/>
              </a:rPr>
              <a:t>Here’s what each component represents:</a:t>
            </a:r>
          </a:p>
          <a:p>
            <a:pPr algn="l">
              <a:buFont typeface="+mj-lt"/>
              <a:buAutoNum type="arabicPeriod"/>
            </a:pPr>
            <a:r>
              <a:rPr lang="en-US" sz="1750" b="1" i="0" dirty="0">
                <a:solidFill>
                  <a:srgbClr val="111111"/>
                </a:solidFill>
                <a:effectLst/>
                <a:latin typeface="Eudoxus Sans"/>
              </a:rPr>
              <a:t>Attributes</a:t>
            </a:r>
            <a:r>
              <a:rPr lang="en-US" sz="1750" b="0" i="0" dirty="0">
                <a:solidFill>
                  <a:srgbClr val="111111"/>
                </a:solidFill>
                <a:effectLst/>
                <a:latin typeface="Eudoxus Sans"/>
              </a:rPr>
              <a:t>:</a:t>
            </a:r>
          </a:p>
          <a:p>
            <a:pPr marL="742950" lvl="1" indent="-285750" algn="l">
              <a:buFont typeface="+mj-lt"/>
              <a:buAutoNum type="arabicPeriod"/>
            </a:pPr>
            <a:r>
              <a:rPr lang="en-US" sz="1750" b="0" i="0" dirty="0">
                <a:solidFill>
                  <a:srgbClr val="111111"/>
                </a:solidFill>
                <a:effectLst/>
                <a:latin typeface="Eudoxus Sans"/>
              </a:rPr>
              <a:t>The heatmap displays various attributes (columns) from the Data Frame, including:</a:t>
            </a:r>
          </a:p>
          <a:p>
            <a:pPr marL="1143000" lvl="2" indent="-228600" algn="l">
              <a:buFont typeface="+mj-lt"/>
              <a:buAutoNum type="arabicPeriod"/>
            </a:pPr>
            <a:r>
              <a:rPr lang="en-US" sz="1750" b="0" i="0" dirty="0">
                <a:solidFill>
                  <a:srgbClr val="111111"/>
                </a:solidFill>
                <a:effectLst/>
                <a:latin typeface="Eudoxus Sans"/>
              </a:rPr>
              <a:t>“fixed acidity”</a:t>
            </a:r>
          </a:p>
          <a:p>
            <a:pPr marL="1143000" lvl="2" indent="-228600" algn="l">
              <a:buFont typeface="+mj-lt"/>
              <a:buAutoNum type="arabicPeriod"/>
            </a:pPr>
            <a:r>
              <a:rPr lang="en-US" sz="1750" b="0" i="0" dirty="0">
                <a:solidFill>
                  <a:srgbClr val="111111"/>
                </a:solidFill>
                <a:effectLst/>
                <a:latin typeface="Eudoxus Sans"/>
              </a:rPr>
              <a:t>“volatile acidity”</a:t>
            </a:r>
          </a:p>
          <a:p>
            <a:pPr marL="1143000" lvl="2" indent="-228600" algn="l">
              <a:buFont typeface="+mj-lt"/>
              <a:buAutoNum type="arabicPeriod"/>
            </a:pPr>
            <a:r>
              <a:rPr lang="en-US" sz="1750" b="0" i="0" dirty="0">
                <a:solidFill>
                  <a:srgbClr val="111111"/>
                </a:solidFill>
                <a:effectLst/>
                <a:latin typeface="Eudoxus Sans"/>
              </a:rPr>
              <a:t>“citric acid”</a:t>
            </a:r>
          </a:p>
          <a:p>
            <a:pPr marL="1143000" lvl="2" indent="-228600" algn="l">
              <a:buFont typeface="+mj-lt"/>
              <a:buAutoNum type="arabicPeriod"/>
            </a:pPr>
            <a:r>
              <a:rPr lang="en-US" sz="1750" b="0" i="0" dirty="0">
                <a:solidFill>
                  <a:srgbClr val="111111"/>
                </a:solidFill>
                <a:effectLst/>
                <a:latin typeface="Eudoxus Sans"/>
              </a:rPr>
              <a:t>“residual sugar”</a:t>
            </a:r>
          </a:p>
          <a:p>
            <a:pPr marL="1143000" lvl="2" indent="-228600" algn="l">
              <a:buFont typeface="+mj-lt"/>
              <a:buAutoNum type="arabicPeriod"/>
            </a:pPr>
            <a:r>
              <a:rPr lang="en-US" sz="1750" b="0" i="0" dirty="0">
                <a:solidFill>
                  <a:srgbClr val="111111"/>
                </a:solidFill>
                <a:effectLst/>
                <a:latin typeface="Eudoxus Sans"/>
              </a:rPr>
              <a:t>“chlorides”</a:t>
            </a:r>
          </a:p>
          <a:p>
            <a:pPr marL="1143000" lvl="2" indent="-228600" algn="l">
              <a:buFont typeface="+mj-lt"/>
              <a:buAutoNum type="arabicPeriod"/>
            </a:pPr>
            <a:r>
              <a:rPr lang="en-US" sz="1750" b="0" i="0" dirty="0">
                <a:solidFill>
                  <a:srgbClr val="111111"/>
                </a:solidFill>
                <a:effectLst/>
                <a:latin typeface="Eudoxus Sans"/>
              </a:rPr>
              <a:t>“free sulfur dioxide”</a:t>
            </a:r>
          </a:p>
          <a:p>
            <a:pPr marL="1143000" lvl="2" indent="-228600" algn="l">
              <a:buFont typeface="+mj-lt"/>
              <a:buAutoNum type="arabicPeriod"/>
            </a:pPr>
            <a:r>
              <a:rPr lang="en-US" sz="1750" b="0" i="0" dirty="0">
                <a:solidFill>
                  <a:srgbClr val="111111"/>
                </a:solidFill>
                <a:effectLst/>
                <a:latin typeface="Eudoxus Sans"/>
              </a:rPr>
              <a:t>“total sulfur dioxide”</a:t>
            </a:r>
          </a:p>
          <a:p>
            <a:pPr marL="1143000" lvl="2" indent="-228600" algn="l">
              <a:buFont typeface="+mj-lt"/>
              <a:buAutoNum type="arabicPeriod"/>
            </a:pPr>
            <a:r>
              <a:rPr lang="en-US" sz="1750" b="0" i="0" dirty="0">
                <a:solidFill>
                  <a:srgbClr val="111111"/>
                </a:solidFill>
                <a:effectLst/>
                <a:latin typeface="Eudoxus Sans"/>
              </a:rPr>
              <a:t>“density”</a:t>
            </a:r>
          </a:p>
          <a:p>
            <a:pPr marL="1143000" lvl="2" indent="-228600" algn="l">
              <a:buFont typeface="+mj-lt"/>
              <a:buAutoNum type="arabicPeriod"/>
            </a:pPr>
            <a:r>
              <a:rPr lang="en-US" sz="1750" b="0" i="0" dirty="0">
                <a:solidFill>
                  <a:srgbClr val="111111"/>
                </a:solidFill>
                <a:effectLst/>
                <a:latin typeface="Eudoxus Sans"/>
              </a:rPr>
              <a:t>“pH”</a:t>
            </a:r>
          </a:p>
          <a:p>
            <a:pPr marL="1143000" lvl="2" indent="-228600" algn="l">
              <a:buFont typeface="+mj-lt"/>
              <a:buAutoNum type="arabicPeriod"/>
            </a:pPr>
            <a:r>
              <a:rPr lang="en-US" sz="1750" b="0" i="0" dirty="0">
                <a:solidFill>
                  <a:srgbClr val="111111"/>
                </a:solidFill>
                <a:effectLst/>
                <a:latin typeface="Eudoxus Sans"/>
              </a:rPr>
              <a:t>“sulphates”</a:t>
            </a:r>
          </a:p>
          <a:p>
            <a:pPr marL="1143000" lvl="2" indent="-228600" algn="l">
              <a:buFont typeface="+mj-lt"/>
              <a:buAutoNum type="arabicPeriod"/>
            </a:pPr>
            <a:r>
              <a:rPr lang="en-US" sz="1750" b="0" i="0" dirty="0">
                <a:solidFill>
                  <a:srgbClr val="111111"/>
                </a:solidFill>
                <a:effectLst/>
                <a:latin typeface="Eudoxus Sans"/>
              </a:rPr>
              <a:t>“alcohol”</a:t>
            </a:r>
          </a:p>
          <a:p>
            <a:pPr marL="1143000" lvl="2" indent="-228600" algn="l">
              <a:buFont typeface="+mj-lt"/>
              <a:buAutoNum type="arabicPeriod"/>
            </a:pPr>
            <a:r>
              <a:rPr lang="en-US" sz="1750" b="0" i="0" dirty="0">
                <a:solidFill>
                  <a:srgbClr val="111111"/>
                </a:solidFill>
                <a:effectLst/>
                <a:latin typeface="Eudoxus Sans"/>
              </a:rPr>
              <a:t>“quality”</a:t>
            </a:r>
          </a:p>
          <a:p>
            <a:pPr algn="l">
              <a:buFont typeface="+mj-lt"/>
              <a:buAutoNum type="arabicPeriod"/>
            </a:pPr>
            <a:r>
              <a:rPr lang="en-US" sz="1750" b="1" i="0" dirty="0">
                <a:solidFill>
                  <a:srgbClr val="111111"/>
                </a:solidFill>
                <a:effectLst/>
                <a:latin typeface="Eudoxus Sans"/>
              </a:rPr>
              <a:t>Color Coding</a:t>
            </a:r>
            <a:r>
              <a:rPr lang="en-US" sz="1750" b="0" i="0" dirty="0">
                <a:solidFill>
                  <a:srgbClr val="111111"/>
                </a:solidFill>
                <a:effectLst/>
                <a:latin typeface="Eudoxus Sans"/>
              </a:rPr>
              <a:t>:</a:t>
            </a:r>
          </a:p>
          <a:p>
            <a:pPr marL="742950" lvl="1" indent="-285750" algn="l">
              <a:buFont typeface="+mj-lt"/>
              <a:buAutoNum type="arabicPeriod"/>
            </a:pPr>
            <a:r>
              <a:rPr lang="en-US" sz="1750" b="0" i="0" dirty="0">
                <a:solidFill>
                  <a:srgbClr val="111111"/>
                </a:solidFill>
                <a:effectLst/>
                <a:latin typeface="Eudoxus Sans"/>
              </a:rPr>
              <a:t>The cells are colored differently:</a:t>
            </a:r>
          </a:p>
          <a:p>
            <a:pPr marL="1143000" lvl="2" indent="-228600" algn="l">
              <a:buFont typeface="+mj-lt"/>
              <a:buAutoNum type="arabicPeriod"/>
            </a:pPr>
            <a:r>
              <a:rPr lang="en-US" sz="1750" b="1" i="0" dirty="0">
                <a:solidFill>
                  <a:srgbClr val="111111"/>
                </a:solidFill>
                <a:effectLst/>
                <a:latin typeface="Eudoxus Sans"/>
              </a:rPr>
              <a:t>Darker cells</a:t>
            </a:r>
            <a:r>
              <a:rPr lang="en-US" sz="1750" b="0" i="0" dirty="0">
                <a:solidFill>
                  <a:srgbClr val="111111"/>
                </a:solidFill>
                <a:effectLst/>
                <a:latin typeface="Eudoxus Sans"/>
              </a:rPr>
              <a:t>: Represent low correlation (values close to 0).</a:t>
            </a:r>
          </a:p>
          <a:p>
            <a:pPr marL="1143000" lvl="2" indent="-228600" algn="l">
              <a:buFont typeface="+mj-lt"/>
              <a:buAutoNum type="arabicPeriod"/>
            </a:pPr>
            <a:r>
              <a:rPr lang="en-US" sz="1750" b="1" i="0" dirty="0">
                <a:solidFill>
                  <a:srgbClr val="111111"/>
                </a:solidFill>
                <a:effectLst/>
                <a:latin typeface="Eudoxus Sans"/>
              </a:rPr>
              <a:t>Lighter cells</a:t>
            </a:r>
            <a:r>
              <a:rPr lang="en-US" sz="1750" b="0" i="0" dirty="0">
                <a:solidFill>
                  <a:srgbClr val="111111"/>
                </a:solidFill>
                <a:effectLst/>
                <a:latin typeface="Eudoxus Sans"/>
              </a:rPr>
              <a:t>: Represent high correlation (values greater than 0.7, as specified in your code).</a:t>
            </a:r>
          </a:p>
          <a:p>
            <a:pPr marL="742950" lvl="1" indent="-285750" algn="l">
              <a:buFont typeface="+mj-lt"/>
              <a:buAutoNum type="arabicPeriod"/>
            </a:pPr>
            <a:r>
              <a:rPr lang="en-US" sz="1750" b="0" i="0" dirty="0">
                <a:solidFill>
                  <a:srgbClr val="111111"/>
                </a:solidFill>
                <a:effectLst/>
                <a:latin typeface="Eudoxus Sans"/>
              </a:rPr>
              <a:t>The diagonal line (from top-left to bottom-right) is always perfectly correlated (value 1) because it represents the correlation of an attribute with itself.</a:t>
            </a:r>
          </a:p>
          <a:p>
            <a:pPr algn="l">
              <a:buFont typeface="+mj-lt"/>
              <a:buAutoNum type="arabicPeriod"/>
            </a:pPr>
            <a:r>
              <a:rPr lang="en-US" sz="1750" b="1" i="0" dirty="0">
                <a:solidFill>
                  <a:srgbClr val="111111"/>
                </a:solidFill>
                <a:effectLst/>
                <a:latin typeface="Eudoxus Sans"/>
              </a:rPr>
              <a:t>Annotations</a:t>
            </a:r>
            <a:r>
              <a:rPr lang="en-US" sz="1750" b="0" i="0" dirty="0">
                <a:solidFill>
                  <a:srgbClr val="111111"/>
                </a:solidFill>
                <a:effectLst/>
                <a:latin typeface="Eudoxus Sans"/>
              </a:rPr>
              <a:t>:</a:t>
            </a:r>
          </a:p>
          <a:p>
            <a:pPr marL="742950" lvl="1" indent="-285750" algn="l">
              <a:buFont typeface="+mj-lt"/>
              <a:buAutoNum type="arabicPeriod"/>
            </a:pPr>
            <a:r>
              <a:rPr lang="en-US" sz="1750" b="0" i="0" dirty="0">
                <a:solidFill>
                  <a:srgbClr val="111111"/>
                </a:solidFill>
                <a:effectLst/>
                <a:latin typeface="Eudoxus Sans"/>
              </a:rPr>
              <a:t>Each cell contains an annotation:</a:t>
            </a:r>
          </a:p>
          <a:p>
            <a:pPr marL="1143000" lvl="2" indent="-228600" algn="l">
              <a:buFont typeface="+mj-lt"/>
              <a:buAutoNum type="arabicPeriod"/>
            </a:pPr>
            <a:r>
              <a:rPr lang="en-US" sz="1750" b="0" i="0" dirty="0">
                <a:solidFill>
                  <a:srgbClr val="111111"/>
                </a:solidFill>
                <a:effectLst/>
                <a:latin typeface="Eudoxus Sans"/>
              </a:rPr>
              <a:t>A ‘1’ indicates high positive correlation.</a:t>
            </a:r>
          </a:p>
          <a:p>
            <a:pPr marL="1143000" lvl="2" indent="-228600" algn="l">
              <a:buFont typeface="+mj-lt"/>
              <a:buAutoNum type="arabicPeriod"/>
            </a:pPr>
            <a:r>
              <a:rPr lang="en-US" sz="1750" b="0" i="0" dirty="0">
                <a:solidFill>
                  <a:srgbClr val="111111"/>
                </a:solidFill>
                <a:effectLst/>
                <a:latin typeface="Eudoxus Sans"/>
              </a:rPr>
              <a:t>A ‘0’ indicates low or no significant correlation.</a:t>
            </a:r>
          </a:p>
          <a:p>
            <a:pPr algn="l"/>
            <a:r>
              <a:rPr lang="en-US" sz="1750" b="0" i="0" dirty="0">
                <a:solidFill>
                  <a:srgbClr val="111111"/>
                </a:solidFill>
                <a:effectLst/>
                <a:latin typeface="Eudoxus Sans"/>
              </a:rPr>
              <a:t>In summary, this heatmap helps us understand how different attributes relate to each other in the wine dataset. </a:t>
            </a:r>
          </a:p>
          <a:p>
            <a:pPr algn="ctr"/>
            <a:endParaRPr lang="en-IN" dirty="0"/>
          </a:p>
        </p:txBody>
      </p:sp>
    </p:spTree>
    <p:extLst>
      <p:ext uri="{BB962C8B-B14F-4D97-AF65-F5344CB8AC3E}">
        <p14:creationId xmlns:p14="http://schemas.microsoft.com/office/powerpoint/2010/main" val="3382096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CEED6-0640-333E-C9C1-4C2D666CAA0F}"/>
              </a:ext>
            </a:extLst>
          </p:cNvPr>
          <p:cNvPicPr>
            <a:picLocks noChangeAspect="1"/>
          </p:cNvPicPr>
          <p:nvPr/>
        </p:nvPicPr>
        <p:blipFill>
          <a:blip r:embed="rId2"/>
          <a:stretch>
            <a:fillRect/>
          </a:stretch>
        </p:blipFill>
        <p:spPr>
          <a:xfrm>
            <a:off x="6991582" y="1178884"/>
            <a:ext cx="7638818" cy="5871832"/>
          </a:xfrm>
          <a:prstGeom prst="rect">
            <a:avLst/>
          </a:prstGeom>
        </p:spPr>
      </p:pic>
      <p:sp>
        <p:nvSpPr>
          <p:cNvPr id="4" name="Rectangle: Rounded Corners 3">
            <a:extLst>
              <a:ext uri="{FF2B5EF4-FFF2-40B4-BE49-F238E27FC236}">
                <a16:creationId xmlns:a16="http://schemas.microsoft.com/office/drawing/2014/main" id="{4D5769A7-4131-4523-7DBA-6334A8A2DB39}"/>
              </a:ext>
            </a:extLst>
          </p:cNvPr>
          <p:cNvSpPr/>
          <p:nvPr/>
        </p:nvSpPr>
        <p:spPr>
          <a:xfrm>
            <a:off x="582978" y="488709"/>
            <a:ext cx="6107662" cy="7252182"/>
          </a:xfrm>
          <a:prstGeom prst="roundRect">
            <a:avLst>
              <a:gd name="adj" fmla="val 4728"/>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en-US" sz="1750" b="0" i="0" dirty="0">
                <a:solidFill>
                  <a:srgbClr val="111111"/>
                </a:solidFill>
                <a:effectLst/>
                <a:latin typeface="Eudoxus Sans"/>
              </a:rPr>
              <a:t>A violin plot is a combination of a box plot and a kernel density estimate (KDE) plot.</a:t>
            </a:r>
          </a:p>
          <a:p>
            <a:pPr marL="285750" indent="-285750" algn="l">
              <a:buFont typeface="Wingdings" panose="05000000000000000000" pitchFamily="2" charset="2"/>
              <a:buChar char="Ø"/>
            </a:pPr>
            <a:r>
              <a:rPr lang="en-US" sz="1750" b="0" i="0" dirty="0">
                <a:solidFill>
                  <a:srgbClr val="111111"/>
                </a:solidFill>
                <a:effectLst/>
                <a:latin typeface="Eudoxus Sans"/>
              </a:rPr>
              <a:t>It provides insights into the distribution of a continuous variable (in this case, “alcohol”) across different categories (quality ratings).</a:t>
            </a:r>
          </a:p>
          <a:p>
            <a:pPr marL="285750" indent="-285750" algn="l">
              <a:buFont typeface="Wingdings" panose="05000000000000000000" pitchFamily="2" charset="2"/>
              <a:buChar char="Ø"/>
            </a:pPr>
            <a:r>
              <a:rPr lang="en-US" sz="1750" b="0" i="0" dirty="0">
                <a:solidFill>
                  <a:srgbClr val="111111"/>
                </a:solidFill>
                <a:effectLst/>
                <a:latin typeface="Eudoxus Sans"/>
              </a:rPr>
              <a:t>Each violin shape represents the distribution of alcohol content for wines of a specific quality rating.</a:t>
            </a:r>
          </a:p>
          <a:p>
            <a:pPr marL="285750" indent="-285750" algn="l">
              <a:buFont typeface="Wingdings" panose="05000000000000000000" pitchFamily="2" charset="2"/>
              <a:buChar char="Ø"/>
            </a:pPr>
            <a:r>
              <a:rPr lang="en-US" sz="1750" b="0" i="0" dirty="0">
                <a:solidFill>
                  <a:srgbClr val="111111"/>
                </a:solidFill>
                <a:effectLst/>
                <a:latin typeface="Eudoxus Sans"/>
              </a:rPr>
              <a:t>The wider sections of the violin indicate higher frequencies of wines with that particular alcohol content.</a:t>
            </a:r>
          </a:p>
          <a:p>
            <a:pPr marL="285750" indent="-285750" algn="l">
              <a:buFont typeface="Wingdings" panose="05000000000000000000" pitchFamily="2" charset="2"/>
              <a:buChar char="Ø"/>
            </a:pPr>
            <a:r>
              <a:rPr lang="en-US" sz="1750" b="0" i="0" dirty="0">
                <a:solidFill>
                  <a:srgbClr val="111111"/>
                </a:solidFill>
                <a:effectLst/>
                <a:latin typeface="Eudoxus Sans"/>
              </a:rPr>
              <a:t>Inside each violin:</a:t>
            </a:r>
          </a:p>
          <a:p>
            <a:pPr marL="742950" lvl="1" indent="-285750">
              <a:buFont typeface="Wingdings" panose="05000000000000000000" pitchFamily="2" charset="2"/>
              <a:buChar char="Ø"/>
            </a:pPr>
            <a:r>
              <a:rPr lang="en-US" sz="1750" b="0" i="0" dirty="0">
                <a:solidFill>
                  <a:srgbClr val="111111"/>
                </a:solidFill>
                <a:effectLst/>
                <a:latin typeface="Eudoxus Sans"/>
              </a:rPr>
              <a:t>The black bar represents the </a:t>
            </a:r>
            <a:r>
              <a:rPr lang="en-US" sz="1750" b="1" i="0" dirty="0">
                <a:solidFill>
                  <a:srgbClr val="111111"/>
                </a:solidFill>
                <a:effectLst/>
                <a:latin typeface="Eudoxus Sans"/>
              </a:rPr>
              <a:t>interquartile range (IQR)</a:t>
            </a:r>
            <a:r>
              <a:rPr lang="en-US" sz="1750" b="0" i="0" dirty="0">
                <a:solidFill>
                  <a:srgbClr val="111111"/>
                </a:solidFill>
                <a:effectLst/>
                <a:latin typeface="Eudoxus Sans"/>
              </a:rPr>
              <a:t>, showing where the middle 50% of data lies.</a:t>
            </a:r>
          </a:p>
          <a:p>
            <a:pPr marL="742950" lvl="1" indent="-285750">
              <a:buFont typeface="Wingdings" panose="05000000000000000000" pitchFamily="2" charset="2"/>
              <a:buChar char="Ø"/>
            </a:pPr>
            <a:r>
              <a:rPr lang="en-US" sz="1750" b="0" i="0" dirty="0">
                <a:solidFill>
                  <a:srgbClr val="111111"/>
                </a:solidFill>
                <a:effectLst/>
                <a:latin typeface="Eudoxus Sans"/>
              </a:rPr>
              <a:t>The white dot represents the </a:t>
            </a:r>
            <a:r>
              <a:rPr lang="en-US" sz="1750" b="1" i="0" dirty="0">
                <a:solidFill>
                  <a:srgbClr val="111111"/>
                </a:solidFill>
                <a:effectLst/>
                <a:latin typeface="Eudoxus Sans"/>
              </a:rPr>
              <a:t>median</a:t>
            </a:r>
            <a:r>
              <a:rPr lang="en-US" sz="1750" b="0" i="0" dirty="0">
                <a:solidFill>
                  <a:srgbClr val="111111"/>
                </a:solidFill>
                <a:effectLst/>
                <a:latin typeface="Eudoxus Sans"/>
              </a:rPr>
              <a:t> alcohol content.</a:t>
            </a:r>
          </a:p>
          <a:p>
            <a:pPr algn="l"/>
            <a:r>
              <a:rPr lang="en-US" sz="1750" b="0" i="0" dirty="0">
                <a:solidFill>
                  <a:srgbClr val="111111"/>
                </a:solidFill>
                <a:effectLst/>
                <a:latin typeface="Eudoxus Sans"/>
              </a:rPr>
              <a:t>In summary, this plot helps us understand how alcohol content varies across different wine quality ratings, combining information about central tendency and distribution. </a:t>
            </a:r>
          </a:p>
          <a:p>
            <a:pPr algn="ctr"/>
            <a:endParaRPr lang="en-IN" dirty="0"/>
          </a:p>
        </p:txBody>
      </p:sp>
    </p:spTree>
    <p:extLst>
      <p:ext uri="{BB962C8B-B14F-4D97-AF65-F5344CB8AC3E}">
        <p14:creationId xmlns:p14="http://schemas.microsoft.com/office/powerpoint/2010/main" val="2679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39927E-5000-C7F1-38FA-C6E28E00C021}"/>
              </a:ext>
            </a:extLst>
          </p:cNvPr>
          <p:cNvPicPr>
            <a:picLocks noChangeAspect="1"/>
          </p:cNvPicPr>
          <p:nvPr/>
        </p:nvPicPr>
        <p:blipFill>
          <a:blip r:embed="rId2"/>
          <a:stretch>
            <a:fillRect/>
          </a:stretch>
        </p:blipFill>
        <p:spPr>
          <a:xfrm>
            <a:off x="0" y="6853"/>
            <a:ext cx="7824486" cy="8222747"/>
          </a:xfrm>
          <a:prstGeom prst="rect">
            <a:avLst/>
          </a:prstGeom>
        </p:spPr>
      </p:pic>
      <p:sp>
        <p:nvSpPr>
          <p:cNvPr id="3" name="Rectangle: Rounded Corners 2">
            <a:extLst>
              <a:ext uri="{FF2B5EF4-FFF2-40B4-BE49-F238E27FC236}">
                <a16:creationId xmlns:a16="http://schemas.microsoft.com/office/drawing/2014/main" id="{58B20E9A-FAB0-6BFF-0C4F-5E0133ED5FA8}"/>
              </a:ext>
            </a:extLst>
          </p:cNvPr>
          <p:cNvSpPr/>
          <p:nvPr/>
        </p:nvSpPr>
        <p:spPr>
          <a:xfrm>
            <a:off x="8900931" y="1475772"/>
            <a:ext cx="4861367" cy="5278056"/>
          </a:xfrm>
          <a:prstGeom prst="roundRect">
            <a:avLst>
              <a:gd name="adj" fmla="val 2857"/>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750" b="0" i="0" dirty="0">
                <a:solidFill>
                  <a:srgbClr val="111111"/>
                </a:solidFill>
                <a:effectLst/>
                <a:latin typeface="Eudoxus Sans"/>
              </a:rPr>
              <a:t>From the pie chart, we can make the following observations:</a:t>
            </a:r>
          </a:p>
          <a:p>
            <a:pPr algn="l"/>
            <a:endParaRPr lang="en-US" sz="1750" b="0" i="0" dirty="0">
              <a:solidFill>
                <a:srgbClr val="111111"/>
              </a:solidFill>
              <a:effectLst/>
              <a:latin typeface="Eudoxus Sans"/>
            </a:endParaRPr>
          </a:p>
          <a:p>
            <a:pPr marL="285750" indent="-285750" algn="l">
              <a:buFont typeface="Wingdings" panose="05000000000000000000" pitchFamily="2" charset="2"/>
              <a:buChar char="Ø"/>
            </a:pPr>
            <a:r>
              <a:rPr lang="en-US" sz="1750" b="0" i="0" dirty="0">
                <a:solidFill>
                  <a:srgbClr val="111111"/>
                </a:solidFill>
                <a:effectLst/>
                <a:latin typeface="Eudoxus Sans"/>
              </a:rPr>
              <a:t>The majority of the data falls under “Quality-5” (42.3%) and “Quality-6” (40.4%).</a:t>
            </a:r>
          </a:p>
          <a:p>
            <a:pPr marL="285750" indent="-285750" algn="l">
              <a:buFont typeface="Wingdings" panose="05000000000000000000" pitchFamily="2" charset="2"/>
              <a:buChar char="Ø"/>
            </a:pPr>
            <a:r>
              <a:rPr lang="en-US" sz="1750" b="0" i="0" dirty="0">
                <a:solidFill>
                  <a:srgbClr val="111111"/>
                </a:solidFill>
                <a:effectLst/>
                <a:latin typeface="Eudoxus Sans"/>
              </a:rPr>
              <a:t>“Quality-7” makes up 12.5% of the data.</a:t>
            </a:r>
          </a:p>
          <a:p>
            <a:pPr marL="285750" indent="-285750" algn="l">
              <a:buFont typeface="Wingdings" panose="05000000000000000000" pitchFamily="2" charset="2"/>
              <a:buChar char="Ø"/>
            </a:pPr>
            <a:r>
              <a:rPr lang="en-US" sz="1750" b="0" i="0" dirty="0">
                <a:solidFill>
                  <a:srgbClr val="111111"/>
                </a:solidFill>
                <a:effectLst/>
                <a:latin typeface="Eudoxus Sans"/>
              </a:rPr>
              <a:t>“Quality-4”, “Quality-8”, and “Quality-3” have relatively smaller portions with 2.9%, 1.4%, and 0.5% respectively.</a:t>
            </a:r>
          </a:p>
          <a:p>
            <a:pPr algn="ctr"/>
            <a:endParaRPr lang="en-IN" dirty="0"/>
          </a:p>
        </p:txBody>
      </p:sp>
    </p:spTree>
    <p:extLst>
      <p:ext uri="{BB962C8B-B14F-4D97-AF65-F5344CB8AC3E}">
        <p14:creationId xmlns:p14="http://schemas.microsoft.com/office/powerpoint/2010/main" val="150160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945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43138"/>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Team Details</a:t>
            </a:r>
            <a:endParaRPr lang="en-US" sz="4374" dirty="0"/>
          </a:p>
        </p:txBody>
      </p:sp>
      <p:sp>
        <p:nvSpPr>
          <p:cNvPr id="6" name="Text 2"/>
          <p:cNvSpPr/>
          <p:nvPr/>
        </p:nvSpPr>
        <p:spPr>
          <a:xfrm>
            <a:off x="6319599" y="3270766"/>
            <a:ext cx="5554980" cy="694373"/>
          </a:xfrm>
          <a:prstGeom prst="rect">
            <a:avLst/>
          </a:prstGeom>
          <a:noFill/>
          <a:ln/>
        </p:spPr>
        <p:txBody>
          <a:bodyPr wrap="none" rtlCol="0" anchor="t"/>
          <a:lstStyle/>
          <a:p>
            <a:pPr marL="0" indent="0">
              <a:lnSpc>
                <a:spcPts val="5468"/>
              </a:lnSpc>
              <a:buNone/>
            </a:pPr>
            <a:endParaRPr lang="en-US" sz="4374" dirty="0"/>
          </a:p>
        </p:txBody>
      </p:sp>
      <p:sp>
        <p:nvSpPr>
          <p:cNvPr id="7" name="Text 3"/>
          <p:cNvSpPr/>
          <p:nvPr/>
        </p:nvSpPr>
        <p:spPr>
          <a:xfrm>
            <a:off x="6675001" y="4298394"/>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Rajkirat Singh-2210990709</a:t>
            </a:r>
            <a:endParaRPr lang="en-US" sz="1750" dirty="0"/>
          </a:p>
        </p:txBody>
      </p:sp>
      <p:sp>
        <p:nvSpPr>
          <p:cNvPr id="8" name="Text 4"/>
          <p:cNvSpPr/>
          <p:nvPr/>
        </p:nvSpPr>
        <p:spPr>
          <a:xfrm>
            <a:off x="6675001" y="4742617"/>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Rajveer Singh-2210990711</a:t>
            </a:r>
            <a:endParaRPr lang="en-US" sz="1750" dirty="0"/>
          </a:p>
        </p:txBody>
      </p:sp>
      <p:sp>
        <p:nvSpPr>
          <p:cNvPr id="9" name="Text 5"/>
          <p:cNvSpPr/>
          <p:nvPr/>
        </p:nvSpPr>
        <p:spPr>
          <a:xfrm>
            <a:off x="6675001" y="5186839"/>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Ranveer Singh-2210990718</a:t>
            </a:r>
            <a:endParaRPr lang="en-US" sz="1750" dirty="0"/>
          </a:p>
        </p:txBody>
      </p:sp>
      <p:sp>
        <p:nvSpPr>
          <p:cNvPr id="10" name="Text 6"/>
          <p:cNvSpPr/>
          <p:nvPr/>
        </p:nvSpPr>
        <p:spPr>
          <a:xfrm>
            <a:off x="6675001" y="563106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Rohit Chauhan-2210990742</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BB2EB-ED01-10CC-1172-2AF792E70AF4}"/>
              </a:ext>
            </a:extLst>
          </p:cNvPr>
          <p:cNvPicPr>
            <a:picLocks noChangeAspect="1"/>
          </p:cNvPicPr>
          <p:nvPr/>
        </p:nvPicPr>
        <p:blipFill>
          <a:blip r:embed="rId2"/>
          <a:stretch>
            <a:fillRect/>
          </a:stretch>
        </p:blipFill>
        <p:spPr>
          <a:xfrm>
            <a:off x="6278135" y="0"/>
            <a:ext cx="8352265" cy="8229600"/>
          </a:xfrm>
          <a:prstGeom prst="rect">
            <a:avLst/>
          </a:prstGeom>
        </p:spPr>
      </p:pic>
      <p:sp>
        <p:nvSpPr>
          <p:cNvPr id="3" name="Rectangle: Rounded Corners 2">
            <a:extLst>
              <a:ext uri="{FF2B5EF4-FFF2-40B4-BE49-F238E27FC236}">
                <a16:creationId xmlns:a16="http://schemas.microsoft.com/office/drawing/2014/main" id="{917F887D-3619-111B-4A6C-C62443FBC28E}"/>
              </a:ext>
            </a:extLst>
          </p:cNvPr>
          <p:cNvSpPr/>
          <p:nvPr/>
        </p:nvSpPr>
        <p:spPr>
          <a:xfrm>
            <a:off x="837047" y="1575780"/>
            <a:ext cx="4336836" cy="5078040"/>
          </a:xfrm>
          <a:prstGeom prst="roundRect">
            <a:avLst>
              <a:gd name="adj" fmla="val 3504"/>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50" b="0" i="0" dirty="0">
                <a:solidFill>
                  <a:srgbClr val="111111"/>
                </a:solidFill>
                <a:effectLst/>
                <a:latin typeface="Eudoxus Sans"/>
              </a:rPr>
              <a:t>Each feature’s bar is color-coded to represent different wine quality ratings from 3 to 8. The bars are stacked to show the contribution of each quality rating to the average value of the features. The legend in the upper right corner explains the color coding for the quality ratings. This kind of visualization can be very helpful in understanding how different features contribute to the quality of the wine.</a:t>
            </a:r>
            <a:endParaRPr lang="en-IN" sz="1750" dirty="0">
              <a:latin typeface="Eudoxus Sans"/>
            </a:endParaRPr>
          </a:p>
        </p:txBody>
      </p:sp>
    </p:spTree>
    <p:extLst>
      <p:ext uri="{BB962C8B-B14F-4D97-AF65-F5344CB8AC3E}">
        <p14:creationId xmlns:p14="http://schemas.microsoft.com/office/powerpoint/2010/main" val="442013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61116"/>
            <a:ext cx="5585936"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Results and Analysis</a:t>
            </a:r>
            <a:endParaRPr lang="en-US" sz="4374" dirty="0"/>
          </a:p>
        </p:txBody>
      </p:sp>
      <p:pic>
        <p:nvPicPr>
          <p:cNvPr id="5" name="Image 1" descr="preencoded.png"/>
          <p:cNvPicPr>
            <a:picLocks noChangeAspect="1"/>
          </p:cNvPicPr>
          <p:nvPr/>
        </p:nvPicPr>
        <p:blipFill>
          <a:blip r:embed="rId4"/>
          <a:stretch>
            <a:fillRect/>
          </a:stretch>
        </p:blipFill>
        <p:spPr>
          <a:xfrm>
            <a:off x="2037993" y="3399830"/>
            <a:ext cx="444341" cy="444341"/>
          </a:xfrm>
          <a:prstGeom prst="rect">
            <a:avLst/>
          </a:prstGeom>
        </p:spPr>
      </p:pic>
      <p:sp>
        <p:nvSpPr>
          <p:cNvPr id="6" name="Text 2"/>
          <p:cNvSpPr/>
          <p:nvPr/>
        </p:nvSpPr>
        <p:spPr>
          <a:xfrm>
            <a:off x="2037993" y="4066342"/>
            <a:ext cx="277749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Visualization</a:t>
            </a:r>
            <a:endParaRPr lang="en-US" sz="2187" dirty="0"/>
          </a:p>
        </p:txBody>
      </p:sp>
      <p:sp>
        <p:nvSpPr>
          <p:cNvPr id="7" name="Text 3"/>
          <p:cNvSpPr/>
          <p:nvPr/>
        </p:nvSpPr>
        <p:spPr>
          <a:xfrm>
            <a:off x="2037993" y="4546759"/>
            <a:ext cx="32958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Visual representations of the data to gain meaningful insights and trends.</a:t>
            </a:r>
            <a:endParaRPr lang="en-US" sz="1750" dirty="0"/>
          </a:p>
        </p:txBody>
      </p:sp>
      <p:pic>
        <p:nvPicPr>
          <p:cNvPr id="8" name="Image 2" descr="preencoded.png"/>
          <p:cNvPicPr>
            <a:picLocks noChangeAspect="1"/>
          </p:cNvPicPr>
          <p:nvPr/>
        </p:nvPicPr>
        <p:blipFill>
          <a:blip r:embed="rId5"/>
          <a:stretch>
            <a:fillRect/>
          </a:stretch>
        </p:blipFill>
        <p:spPr>
          <a:xfrm>
            <a:off x="5667137" y="3399830"/>
            <a:ext cx="444341" cy="444341"/>
          </a:xfrm>
          <a:prstGeom prst="rect">
            <a:avLst/>
          </a:prstGeom>
        </p:spPr>
      </p:pic>
      <p:sp>
        <p:nvSpPr>
          <p:cNvPr id="9" name="Text 4"/>
          <p:cNvSpPr/>
          <p:nvPr/>
        </p:nvSpPr>
        <p:spPr>
          <a:xfrm>
            <a:off x="5667137" y="4066342"/>
            <a:ext cx="277749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Statistical Analysis</a:t>
            </a:r>
            <a:endParaRPr lang="en-US" sz="2187" dirty="0"/>
          </a:p>
        </p:txBody>
      </p:sp>
      <p:sp>
        <p:nvSpPr>
          <p:cNvPr id="10" name="Text 5"/>
          <p:cNvSpPr/>
          <p:nvPr/>
        </p:nvSpPr>
        <p:spPr>
          <a:xfrm>
            <a:off x="5667137" y="454675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Utilizing statistical methods to interpret the relationships between wine attributes and quality ratings.</a:t>
            </a:r>
            <a:endParaRPr lang="en-US" sz="1750" dirty="0"/>
          </a:p>
        </p:txBody>
      </p:sp>
      <p:pic>
        <p:nvPicPr>
          <p:cNvPr id="11" name="Image 3" descr="preencoded.png"/>
          <p:cNvPicPr>
            <a:picLocks noChangeAspect="1"/>
          </p:cNvPicPr>
          <p:nvPr/>
        </p:nvPicPr>
        <p:blipFill>
          <a:blip r:embed="rId6"/>
          <a:stretch>
            <a:fillRect/>
          </a:stretch>
        </p:blipFill>
        <p:spPr>
          <a:xfrm>
            <a:off x="9296400" y="3399830"/>
            <a:ext cx="444341" cy="444341"/>
          </a:xfrm>
          <a:prstGeom prst="rect">
            <a:avLst/>
          </a:prstGeom>
        </p:spPr>
      </p:pic>
      <p:sp>
        <p:nvSpPr>
          <p:cNvPr id="12" name="Text 6"/>
          <p:cNvSpPr/>
          <p:nvPr/>
        </p:nvSpPr>
        <p:spPr>
          <a:xfrm>
            <a:off x="9296400" y="4066342"/>
            <a:ext cx="277749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Report Generation</a:t>
            </a:r>
            <a:endParaRPr lang="en-US" sz="2187" dirty="0"/>
          </a:p>
        </p:txBody>
      </p:sp>
      <p:sp>
        <p:nvSpPr>
          <p:cNvPr id="13" name="Text 7"/>
          <p:cNvSpPr/>
          <p:nvPr/>
        </p:nvSpPr>
        <p:spPr>
          <a:xfrm>
            <a:off x="9296400" y="454675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Creating comprehensive reports to communicate the findings of the wine quality analysis.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66806"/>
            <a:ext cx="911685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Future Directions</a:t>
            </a:r>
            <a:endParaRPr lang="en-US" sz="4374" dirty="0"/>
          </a:p>
        </p:txBody>
      </p:sp>
      <p:sp>
        <p:nvSpPr>
          <p:cNvPr id="5" name="Text 2"/>
          <p:cNvSpPr/>
          <p:nvPr/>
        </p:nvSpPr>
        <p:spPr>
          <a:xfrm>
            <a:off x="2037993" y="3316605"/>
            <a:ext cx="3295888" cy="666512"/>
          </a:xfrm>
          <a:prstGeom prst="rect">
            <a:avLst/>
          </a:prstGeom>
          <a:noFill/>
          <a:ln/>
        </p:spPr>
        <p:txBody>
          <a:bodyPr wrap="none" rtlCol="0" anchor="t"/>
          <a:lstStyle/>
          <a:p>
            <a:pPr marL="0" indent="0" algn="ctr">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3</a:t>
            </a:r>
            <a:endParaRPr lang="en-US" sz="5249" dirty="0"/>
          </a:p>
        </p:txBody>
      </p:sp>
      <p:sp>
        <p:nvSpPr>
          <p:cNvPr id="6" name="Text 3"/>
          <p:cNvSpPr/>
          <p:nvPr/>
        </p:nvSpPr>
        <p:spPr>
          <a:xfrm>
            <a:off x="2176820" y="4260771"/>
            <a:ext cx="3018115"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Data-Driven Decisions</a:t>
            </a:r>
            <a:endParaRPr lang="en-US" sz="2187" dirty="0"/>
          </a:p>
        </p:txBody>
      </p:sp>
      <p:sp>
        <p:nvSpPr>
          <p:cNvPr id="7" name="Text 4"/>
          <p:cNvSpPr/>
          <p:nvPr/>
        </p:nvSpPr>
        <p:spPr>
          <a:xfrm>
            <a:off x="2037993" y="4741188"/>
            <a:ext cx="3295888" cy="1066205"/>
          </a:xfrm>
          <a:prstGeom prst="rect">
            <a:avLst/>
          </a:prstGeom>
          <a:noFill/>
          <a:ln/>
        </p:spPr>
        <p:txBody>
          <a:bodyPr wrap="squar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Empowering wine producers with actionable insights for informed decision-making.</a:t>
            </a:r>
            <a:endParaRPr lang="en-US" sz="1750" dirty="0"/>
          </a:p>
        </p:txBody>
      </p:sp>
      <p:sp>
        <p:nvSpPr>
          <p:cNvPr id="8" name="Text 5"/>
          <p:cNvSpPr/>
          <p:nvPr/>
        </p:nvSpPr>
        <p:spPr>
          <a:xfrm>
            <a:off x="5667137" y="3316605"/>
            <a:ext cx="3296007" cy="666512"/>
          </a:xfrm>
          <a:prstGeom prst="rect">
            <a:avLst/>
          </a:prstGeom>
          <a:noFill/>
          <a:ln/>
        </p:spPr>
        <p:txBody>
          <a:bodyPr wrap="none" rtlCol="0" anchor="t"/>
          <a:lstStyle/>
          <a:p>
            <a:pPr marL="0" indent="0" algn="ctr">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5K</a:t>
            </a:r>
            <a:endParaRPr lang="en-US" sz="5249" dirty="0"/>
          </a:p>
        </p:txBody>
      </p:sp>
      <p:sp>
        <p:nvSpPr>
          <p:cNvPr id="9" name="Text 6"/>
          <p:cNvSpPr/>
          <p:nvPr/>
        </p:nvSpPr>
        <p:spPr>
          <a:xfrm>
            <a:off x="5913358" y="4260771"/>
            <a:ext cx="2803565"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Efficiency</a:t>
            </a:r>
            <a:endParaRPr lang="en-US" sz="2187" dirty="0"/>
          </a:p>
        </p:txBody>
      </p:sp>
      <p:sp>
        <p:nvSpPr>
          <p:cNvPr id="10" name="Text 7"/>
          <p:cNvSpPr/>
          <p:nvPr/>
        </p:nvSpPr>
        <p:spPr>
          <a:xfrm>
            <a:off x="5667137" y="4741188"/>
            <a:ext cx="3296007" cy="1421606"/>
          </a:xfrm>
          <a:prstGeom prst="rect">
            <a:avLst/>
          </a:prstGeom>
          <a:noFill/>
          <a:ln/>
        </p:spPr>
        <p:txBody>
          <a:bodyPr wrap="squar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Improving production processes and distribution efficiency through advanced AI and ML techniques.</a:t>
            </a:r>
            <a:endParaRPr lang="en-US" sz="1750" dirty="0"/>
          </a:p>
        </p:txBody>
      </p:sp>
      <p:sp>
        <p:nvSpPr>
          <p:cNvPr id="11" name="Text 8"/>
          <p:cNvSpPr/>
          <p:nvPr/>
        </p:nvSpPr>
        <p:spPr>
          <a:xfrm>
            <a:off x="9296400" y="3316605"/>
            <a:ext cx="3296007" cy="666512"/>
          </a:xfrm>
          <a:prstGeom prst="rect">
            <a:avLst/>
          </a:prstGeom>
          <a:noFill/>
          <a:ln/>
        </p:spPr>
        <p:txBody>
          <a:bodyPr wrap="none" rtlCol="0" anchor="t"/>
          <a:lstStyle/>
          <a:p>
            <a:pPr marL="0" indent="0" algn="ctr">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2M</a:t>
            </a:r>
            <a:endParaRPr lang="en-US" sz="5249" dirty="0"/>
          </a:p>
        </p:txBody>
      </p:sp>
      <p:sp>
        <p:nvSpPr>
          <p:cNvPr id="12" name="Text 9"/>
          <p:cNvSpPr/>
          <p:nvPr/>
        </p:nvSpPr>
        <p:spPr>
          <a:xfrm>
            <a:off x="9482614" y="4260771"/>
            <a:ext cx="2923461"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Continual Innovation</a:t>
            </a:r>
            <a:endParaRPr lang="en-US" sz="2187" dirty="0"/>
          </a:p>
        </p:txBody>
      </p:sp>
      <p:sp>
        <p:nvSpPr>
          <p:cNvPr id="13" name="Text 10"/>
          <p:cNvSpPr/>
          <p:nvPr/>
        </p:nvSpPr>
        <p:spPr>
          <a:xfrm>
            <a:off x="9296400" y="4741188"/>
            <a:ext cx="3296007" cy="1066205"/>
          </a:xfrm>
          <a:prstGeom prst="rect">
            <a:avLst/>
          </a:prstGeom>
          <a:noFill/>
          <a:ln/>
        </p:spPr>
        <p:txBody>
          <a:bodyPr wrap="squar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Paving the way for ongoing innovation in the wine industry through predictive analytics.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81570" y="607576"/>
            <a:ext cx="10467142" cy="1377077"/>
          </a:xfrm>
          <a:prstGeom prst="rect">
            <a:avLst/>
          </a:prstGeom>
          <a:noFill/>
          <a:ln/>
        </p:spPr>
        <p:txBody>
          <a:bodyPr wrap="square" rtlCol="0" anchor="t"/>
          <a:lstStyle/>
          <a:p>
            <a:pPr marL="0" indent="0">
              <a:lnSpc>
                <a:spcPts val="5422"/>
              </a:lnSpc>
              <a:buNone/>
            </a:pPr>
            <a:r>
              <a:rPr lang="en-US" sz="4338" b="1" dirty="0">
                <a:solidFill>
                  <a:srgbClr val="000000"/>
                </a:solidFill>
                <a:latin typeface="p22-mackinac-pro" pitchFamily="34" charset="0"/>
                <a:ea typeface="p22-mackinac-pro" pitchFamily="34" charset="-122"/>
                <a:cs typeface="p22-mackinac-pro" pitchFamily="34" charset="-120"/>
              </a:rPr>
              <a:t>Overview of Artificial Intelligence and Machine Learning</a:t>
            </a:r>
            <a:endParaRPr lang="en-US" sz="4338" dirty="0"/>
          </a:p>
        </p:txBody>
      </p:sp>
      <p:sp>
        <p:nvSpPr>
          <p:cNvPr id="7" name="Shape 3"/>
          <p:cNvSpPr/>
          <p:nvPr/>
        </p:nvSpPr>
        <p:spPr>
          <a:xfrm>
            <a:off x="2390061" y="2315170"/>
            <a:ext cx="44053" cy="5306854"/>
          </a:xfrm>
          <a:prstGeom prst="roundRect">
            <a:avLst>
              <a:gd name="adj" fmla="val 225099"/>
            </a:avLst>
          </a:prstGeom>
          <a:solidFill>
            <a:srgbClr val="B2D4E5"/>
          </a:solidFill>
          <a:ln/>
        </p:spPr>
      </p:sp>
      <p:sp>
        <p:nvSpPr>
          <p:cNvPr id="8" name="Shape 4"/>
          <p:cNvSpPr/>
          <p:nvPr/>
        </p:nvSpPr>
        <p:spPr>
          <a:xfrm>
            <a:off x="2659975" y="2713077"/>
            <a:ext cx="771168" cy="44053"/>
          </a:xfrm>
          <a:prstGeom prst="roundRect">
            <a:avLst>
              <a:gd name="adj" fmla="val 225099"/>
            </a:avLst>
          </a:prstGeom>
          <a:solidFill>
            <a:srgbClr val="B2D4E5"/>
          </a:solidFill>
          <a:ln/>
        </p:spPr>
      </p:sp>
      <p:sp>
        <p:nvSpPr>
          <p:cNvPr id="9" name="Shape 5"/>
          <p:cNvSpPr/>
          <p:nvPr/>
        </p:nvSpPr>
        <p:spPr>
          <a:xfrm>
            <a:off x="2164199" y="2487335"/>
            <a:ext cx="495776" cy="495776"/>
          </a:xfrm>
          <a:prstGeom prst="roundRect">
            <a:avLst>
              <a:gd name="adj" fmla="val 20002"/>
            </a:avLst>
          </a:prstGeom>
          <a:solidFill>
            <a:srgbClr val="CCEEFF"/>
          </a:solidFill>
          <a:ln w="7620">
            <a:solidFill>
              <a:srgbClr val="B2D4E5"/>
            </a:solidFill>
            <a:prstDash val="solid"/>
          </a:ln>
        </p:spPr>
      </p:sp>
      <p:sp>
        <p:nvSpPr>
          <p:cNvPr id="10" name="Text 6"/>
          <p:cNvSpPr/>
          <p:nvPr/>
        </p:nvSpPr>
        <p:spPr>
          <a:xfrm>
            <a:off x="2344936" y="2528649"/>
            <a:ext cx="134183" cy="413147"/>
          </a:xfrm>
          <a:prstGeom prst="rect">
            <a:avLst/>
          </a:prstGeom>
          <a:noFill/>
          <a:ln/>
        </p:spPr>
        <p:txBody>
          <a:bodyPr wrap="none" rtlCol="0" anchor="t"/>
          <a:lstStyle/>
          <a:p>
            <a:pPr marL="0" indent="0" algn="ctr">
              <a:lnSpc>
                <a:spcPts val="3253"/>
              </a:lnSpc>
              <a:buNone/>
            </a:pPr>
            <a:r>
              <a:rPr lang="en-US" sz="2603" b="1" dirty="0">
                <a:solidFill>
                  <a:srgbClr val="272525"/>
                </a:solidFill>
                <a:latin typeface="p22-mackinac-pro" pitchFamily="34" charset="0"/>
                <a:ea typeface="p22-mackinac-pro" pitchFamily="34" charset="-122"/>
                <a:cs typeface="p22-mackinac-pro" pitchFamily="34" charset="-120"/>
              </a:rPr>
              <a:t>1</a:t>
            </a:r>
            <a:endParaRPr lang="en-US" sz="2603" dirty="0"/>
          </a:p>
        </p:txBody>
      </p:sp>
      <p:sp>
        <p:nvSpPr>
          <p:cNvPr id="11" name="Text 7"/>
          <p:cNvSpPr/>
          <p:nvPr/>
        </p:nvSpPr>
        <p:spPr>
          <a:xfrm>
            <a:off x="3624024" y="2535436"/>
            <a:ext cx="2754511" cy="344329"/>
          </a:xfrm>
          <a:prstGeom prst="rect">
            <a:avLst/>
          </a:prstGeom>
          <a:noFill/>
          <a:ln/>
        </p:spPr>
        <p:txBody>
          <a:bodyPr wrap="none" rtlCol="0" anchor="t"/>
          <a:lstStyle/>
          <a:p>
            <a:pPr marL="0" indent="0" algn="l">
              <a:lnSpc>
                <a:spcPts val="2711"/>
              </a:lnSpc>
              <a:buNone/>
            </a:pPr>
            <a:r>
              <a:rPr lang="en-US" sz="2169" b="1" dirty="0">
                <a:solidFill>
                  <a:srgbClr val="272525"/>
                </a:solidFill>
                <a:latin typeface="p22-mackinac-pro" pitchFamily="34" charset="0"/>
                <a:ea typeface="p22-mackinac-pro" pitchFamily="34" charset="-122"/>
                <a:cs typeface="p22-mackinac-pro" pitchFamily="34" charset="-120"/>
              </a:rPr>
              <a:t>AI Advancements</a:t>
            </a:r>
            <a:endParaRPr lang="en-US" sz="2169" dirty="0"/>
          </a:p>
        </p:txBody>
      </p:sp>
      <p:sp>
        <p:nvSpPr>
          <p:cNvPr id="12" name="Text 8"/>
          <p:cNvSpPr/>
          <p:nvPr/>
        </p:nvSpPr>
        <p:spPr>
          <a:xfrm>
            <a:off x="3624024" y="3011924"/>
            <a:ext cx="8924687" cy="705088"/>
          </a:xfrm>
          <a:prstGeom prst="rect">
            <a:avLst/>
          </a:prstGeom>
          <a:noFill/>
          <a:ln/>
        </p:spPr>
        <p:txBody>
          <a:bodyPr wrap="square" rtlCol="0" anchor="t"/>
          <a:lstStyle/>
          <a:p>
            <a:pPr marL="0" indent="0" algn="l">
              <a:lnSpc>
                <a:spcPts val="2776"/>
              </a:lnSpc>
              <a:buNone/>
            </a:pPr>
            <a:r>
              <a:rPr lang="en-US" sz="1735" dirty="0">
                <a:solidFill>
                  <a:srgbClr val="272525"/>
                </a:solidFill>
                <a:latin typeface="Eudoxus Sans" pitchFamily="34" charset="0"/>
                <a:ea typeface="Eudoxus Sans" pitchFamily="34" charset="-122"/>
                <a:cs typeface="Eudoxus Sans" pitchFamily="34" charset="-120"/>
              </a:rPr>
              <a:t>Artificial intelligence has made significant progress in recent years, enabling machines to perform tasks that typically require human intelligence.</a:t>
            </a:r>
            <a:endParaRPr lang="en-US" sz="1735" dirty="0"/>
          </a:p>
        </p:txBody>
      </p:sp>
      <p:sp>
        <p:nvSpPr>
          <p:cNvPr id="13" name="Shape 9"/>
          <p:cNvSpPr/>
          <p:nvPr/>
        </p:nvSpPr>
        <p:spPr>
          <a:xfrm>
            <a:off x="2659975" y="4555450"/>
            <a:ext cx="771168" cy="44053"/>
          </a:xfrm>
          <a:prstGeom prst="roundRect">
            <a:avLst>
              <a:gd name="adj" fmla="val 225099"/>
            </a:avLst>
          </a:prstGeom>
          <a:solidFill>
            <a:srgbClr val="B2D4E5"/>
          </a:solidFill>
          <a:ln/>
        </p:spPr>
      </p:sp>
      <p:sp>
        <p:nvSpPr>
          <p:cNvPr id="14" name="Shape 10"/>
          <p:cNvSpPr/>
          <p:nvPr/>
        </p:nvSpPr>
        <p:spPr>
          <a:xfrm>
            <a:off x="2164199" y="4329708"/>
            <a:ext cx="495776" cy="495776"/>
          </a:xfrm>
          <a:prstGeom prst="roundRect">
            <a:avLst>
              <a:gd name="adj" fmla="val 20002"/>
            </a:avLst>
          </a:prstGeom>
          <a:solidFill>
            <a:srgbClr val="CCEEFF"/>
          </a:solidFill>
          <a:ln w="7620">
            <a:solidFill>
              <a:srgbClr val="B2D4E5"/>
            </a:solidFill>
            <a:prstDash val="solid"/>
          </a:ln>
        </p:spPr>
      </p:sp>
      <p:sp>
        <p:nvSpPr>
          <p:cNvPr id="15" name="Text 11"/>
          <p:cNvSpPr/>
          <p:nvPr/>
        </p:nvSpPr>
        <p:spPr>
          <a:xfrm>
            <a:off x="2315885" y="4371023"/>
            <a:ext cx="192405" cy="413147"/>
          </a:xfrm>
          <a:prstGeom prst="rect">
            <a:avLst/>
          </a:prstGeom>
          <a:noFill/>
          <a:ln/>
        </p:spPr>
        <p:txBody>
          <a:bodyPr wrap="none" rtlCol="0" anchor="t"/>
          <a:lstStyle/>
          <a:p>
            <a:pPr marL="0" indent="0" algn="ctr">
              <a:lnSpc>
                <a:spcPts val="3253"/>
              </a:lnSpc>
              <a:buNone/>
            </a:pPr>
            <a:r>
              <a:rPr lang="en-US" sz="2603" b="1" dirty="0">
                <a:solidFill>
                  <a:srgbClr val="272525"/>
                </a:solidFill>
                <a:latin typeface="p22-mackinac-pro" pitchFamily="34" charset="0"/>
                <a:ea typeface="p22-mackinac-pro" pitchFamily="34" charset="-122"/>
                <a:cs typeface="p22-mackinac-pro" pitchFamily="34" charset="-120"/>
              </a:rPr>
              <a:t>2</a:t>
            </a:r>
            <a:endParaRPr lang="en-US" sz="2603" dirty="0"/>
          </a:p>
        </p:txBody>
      </p:sp>
      <p:sp>
        <p:nvSpPr>
          <p:cNvPr id="16" name="Text 12"/>
          <p:cNvSpPr/>
          <p:nvPr/>
        </p:nvSpPr>
        <p:spPr>
          <a:xfrm>
            <a:off x="3624024" y="4377809"/>
            <a:ext cx="3990142" cy="344329"/>
          </a:xfrm>
          <a:prstGeom prst="rect">
            <a:avLst/>
          </a:prstGeom>
          <a:noFill/>
          <a:ln/>
        </p:spPr>
        <p:txBody>
          <a:bodyPr wrap="none" rtlCol="0" anchor="t"/>
          <a:lstStyle/>
          <a:p>
            <a:pPr marL="0" indent="0" algn="l">
              <a:lnSpc>
                <a:spcPts val="2711"/>
              </a:lnSpc>
              <a:buNone/>
            </a:pPr>
            <a:r>
              <a:rPr lang="en-US" sz="2169" b="1" dirty="0">
                <a:solidFill>
                  <a:srgbClr val="272525"/>
                </a:solidFill>
                <a:latin typeface="p22-mackinac-pro" pitchFamily="34" charset="0"/>
                <a:ea typeface="p22-mackinac-pro" pitchFamily="34" charset="-122"/>
                <a:cs typeface="p22-mackinac-pro" pitchFamily="34" charset="-120"/>
              </a:rPr>
              <a:t>Machine Learning Techniques</a:t>
            </a:r>
            <a:endParaRPr lang="en-US" sz="2169" dirty="0"/>
          </a:p>
        </p:txBody>
      </p:sp>
      <p:sp>
        <p:nvSpPr>
          <p:cNvPr id="17" name="Text 13"/>
          <p:cNvSpPr/>
          <p:nvPr/>
        </p:nvSpPr>
        <p:spPr>
          <a:xfrm>
            <a:off x="3624024" y="4854297"/>
            <a:ext cx="8924687" cy="705088"/>
          </a:xfrm>
          <a:prstGeom prst="rect">
            <a:avLst/>
          </a:prstGeom>
          <a:noFill/>
          <a:ln/>
        </p:spPr>
        <p:txBody>
          <a:bodyPr wrap="square" rtlCol="0" anchor="t"/>
          <a:lstStyle/>
          <a:p>
            <a:pPr marL="0" indent="0" algn="l">
              <a:lnSpc>
                <a:spcPts val="2776"/>
              </a:lnSpc>
              <a:buNone/>
            </a:pPr>
            <a:r>
              <a:rPr lang="en-US" sz="1735" dirty="0">
                <a:solidFill>
                  <a:srgbClr val="272525"/>
                </a:solidFill>
                <a:latin typeface="Eudoxus Sans" pitchFamily="34" charset="0"/>
                <a:ea typeface="Eudoxus Sans" pitchFamily="34" charset="-122"/>
                <a:cs typeface="Eudoxus Sans" pitchFamily="34" charset="-120"/>
              </a:rPr>
              <a:t>Machine learning algorithms allow systems to learn from data, identify patterns, and make decisions without explicit programming.</a:t>
            </a:r>
            <a:endParaRPr lang="en-US" sz="1735" dirty="0"/>
          </a:p>
        </p:txBody>
      </p:sp>
      <p:sp>
        <p:nvSpPr>
          <p:cNvPr id="18" name="Shape 14"/>
          <p:cNvSpPr/>
          <p:nvPr/>
        </p:nvSpPr>
        <p:spPr>
          <a:xfrm>
            <a:off x="2659975" y="6397823"/>
            <a:ext cx="771168" cy="44053"/>
          </a:xfrm>
          <a:prstGeom prst="roundRect">
            <a:avLst>
              <a:gd name="adj" fmla="val 225099"/>
            </a:avLst>
          </a:prstGeom>
          <a:solidFill>
            <a:srgbClr val="B2D4E5"/>
          </a:solidFill>
          <a:ln/>
        </p:spPr>
      </p:sp>
      <p:sp>
        <p:nvSpPr>
          <p:cNvPr id="19" name="Shape 15"/>
          <p:cNvSpPr/>
          <p:nvPr/>
        </p:nvSpPr>
        <p:spPr>
          <a:xfrm>
            <a:off x="2164199" y="6172081"/>
            <a:ext cx="495776" cy="495776"/>
          </a:xfrm>
          <a:prstGeom prst="roundRect">
            <a:avLst>
              <a:gd name="adj" fmla="val 20002"/>
            </a:avLst>
          </a:prstGeom>
          <a:solidFill>
            <a:srgbClr val="CCEEFF"/>
          </a:solidFill>
          <a:ln w="7620">
            <a:solidFill>
              <a:srgbClr val="B2D4E5"/>
            </a:solidFill>
            <a:prstDash val="solid"/>
          </a:ln>
        </p:spPr>
      </p:sp>
      <p:sp>
        <p:nvSpPr>
          <p:cNvPr id="20" name="Text 16"/>
          <p:cNvSpPr/>
          <p:nvPr/>
        </p:nvSpPr>
        <p:spPr>
          <a:xfrm>
            <a:off x="2313027" y="6213396"/>
            <a:ext cx="198001" cy="413147"/>
          </a:xfrm>
          <a:prstGeom prst="rect">
            <a:avLst/>
          </a:prstGeom>
          <a:noFill/>
          <a:ln/>
        </p:spPr>
        <p:txBody>
          <a:bodyPr wrap="none" rtlCol="0" anchor="t"/>
          <a:lstStyle/>
          <a:p>
            <a:pPr marL="0" indent="0" algn="ctr">
              <a:lnSpc>
                <a:spcPts val="3253"/>
              </a:lnSpc>
              <a:buNone/>
            </a:pPr>
            <a:r>
              <a:rPr lang="en-US" sz="2603" b="1" dirty="0">
                <a:solidFill>
                  <a:srgbClr val="272525"/>
                </a:solidFill>
                <a:latin typeface="p22-mackinac-pro" pitchFamily="34" charset="0"/>
                <a:ea typeface="p22-mackinac-pro" pitchFamily="34" charset="-122"/>
                <a:cs typeface="p22-mackinac-pro" pitchFamily="34" charset="-120"/>
              </a:rPr>
              <a:t>3</a:t>
            </a:r>
            <a:endParaRPr lang="en-US" sz="2603" dirty="0"/>
          </a:p>
        </p:txBody>
      </p:sp>
      <p:sp>
        <p:nvSpPr>
          <p:cNvPr id="21" name="Text 17"/>
          <p:cNvSpPr/>
          <p:nvPr/>
        </p:nvSpPr>
        <p:spPr>
          <a:xfrm>
            <a:off x="3624024" y="6220182"/>
            <a:ext cx="4063008" cy="344329"/>
          </a:xfrm>
          <a:prstGeom prst="rect">
            <a:avLst/>
          </a:prstGeom>
          <a:noFill/>
          <a:ln/>
        </p:spPr>
        <p:txBody>
          <a:bodyPr wrap="none" rtlCol="0" anchor="t"/>
          <a:lstStyle/>
          <a:p>
            <a:pPr marL="0" indent="0" algn="l">
              <a:lnSpc>
                <a:spcPts val="2711"/>
              </a:lnSpc>
              <a:buNone/>
            </a:pPr>
            <a:r>
              <a:rPr lang="en-US" sz="2169" b="1" dirty="0">
                <a:solidFill>
                  <a:srgbClr val="272525"/>
                </a:solidFill>
                <a:latin typeface="p22-mackinac-pro" pitchFamily="34" charset="0"/>
                <a:ea typeface="p22-mackinac-pro" pitchFamily="34" charset="-122"/>
                <a:cs typeface="p22-mackinac-pro" pitchFamily="34" charset="-120"/>
              </a:rPr>
              <a:t>Application in Various Sectors</a:t>
            </a:r>
            <a:endParaRPr lang="en-US" sz="2169" dirty="0"/>
          </a:p>
        </p:txBody>
      </p:sp>
      <p:sp>
        <p:nvSpPr>
          <p:cNvPr id="22" name="Text 18"/>
          <p:cNvSpPr/>
          <p:nvPr/>
        </p:nvSpPr>
        <p:spPr>
          <a:xfrm>
            <a:off x="3624024" y="6696670"/>
            <a:ext cx="8924687" cy="705088"/>
          </a:xfrm>
          <a:prstGeom prst="rect">
            <a:avLst/>
          </a:prstGeom>
          <a:noFill/>
          <a:ln/>
        </p:spPr>
        <p:txBody>
          <a:bodyPr wrap="square" rtlCol="0" anchor="t"/>
          <a:lstStyle/>
          <a:p>
            <a:pPr marL="0" indent="0" algn="l">
              <a:lnSpc>
                <a:spcPts val="2776"/>
              </a:lnSpc>
              <a:buNone/>
            </a:pPr>
            <a:r>
              <a:rPr lang="en-US" sz="1735" dirty="0">
                <a:solidFill>
                  <a:srgbClr val="272525"/>
                </a:solidFill>
                <a:latin typeface="Eudoxus Sans" pitchFamily="34" charset="0"/>
                <a:ea typeface="Eudoxus Sans" pitchFamily="34" charset="-122"/>
                <a:cs typeface="Eudoxus Sans" pitchFamily="34" charset="-120"/>
              </a:rPr>
              <a:t>AI and machine learning are widely used in healthcare, finance, transportation, and many other industries.</a:t>
            </a:r>
            <a:endParaRPr lang="en-US" sz="173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346121"/>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Wine Quality Prediction</a:t>
            </a:r>
            <a:endParaRPr lang="en-US" sz="4374" dirty="0"/>
          </a:p>
        </p:txBody>
      </p:sp>
      <p:sp>
        <p:nvSpPr>
          <p:cNvPr id="6" name="Shape 2"/>
          <p:cNvSpPr/>
          <p:nvPr/>
        </p:nvSpPr>
        <p:spPr>
          <a:xfrm>
            <a:off x="4490799" y="3241715"/>
            <a:ext cx="499943" cy="499943"/>
          </a:xfrm>
          <a:prstGeom prst="roundRect">
            <a:avLst>
              <a:gd name="adj" fmla="val 20000"/>
            </a:avLst>
          </a:prstGeom>
          <a:solidFill>
            <a:srgbClr val="CCEEFF"/>
          </a:solidFill>
          <a:ln w="7620">
            <a:solidFill>
              <a:srgbClr val="B2D4E5"/>
            </a:solidFill>
            <a:prstDash val="solid"/>
          </a:ln>
        </p:spPr>
      </p:sp>
      <p:sp>
        <p:nvSpPr>
          <p:cNvPr id="7" name="Text 3"/>
          <p:cNvSpPr/>
          <p:nvPr/>
        </p:nvSpPr>
        <p:spPr>
          <a:xfrm>
            <a:off x="4673084" y="3283387"/>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3318034"/>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Quality Assessment</a:t>
            </a:r>
            <a:endParaRPr lang="en-US" sz="2187" dirty="0"/>
          </a:p>
        </p:txBody>
      </p:sp>
      <p:sp>
        <p:nvSpPr>
          <p:cNvPr id="9" name="Text 5"/>
          <p:cNvSpPr/>
          <p:nvPr/>
        </p:nvSpPr>
        <p:spPr>
          <a:xfrm>
            <a:off x="5212913" y="3798451"/>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Predicting wine quality helps in assessing the attributes that make a wine desirable, enabling producers to optimize their processes.</a:t>
            </a:r>
            <a:endParaRPr lang="en-US" sz="1750" dirty="0"/>
          </a:p>
        </p:txBody>
      </p:sp>
      <p:sp>
        <p:nvSpPr>
          <p:cNvPr id="10" name="Shape 6"/>
          <p:cNvSpPr/>
          <p:nvPr/>
        </p:nvSpPr>
        <p:spPr>
          <a:xfrm>
            <a:off x="9255085" y="3241715"/>
            <a:ext cx="499943" cy="499943"/>
          </a:xfrm>
          <a:prstGeom prst="roundRect">
            <a:avLst>
              <a:gd name="adj" fmla="val 20000"/>
            </a:avLst>
          </a:prstGeom>
          <a:solidFill>
            <a:srgbClr val="CCEEFF"/>
          </a:solidFill>
          <a:ln w="7620">
            <a:solidFill>
              <a:srgbClr val="B2D4E5"/>
            </a:solidFill>
            <a:prstDash val="solid"/>
          </a:ln>
        </p:spPr>
      </p:sp>
      <p:sp>
        <p:nvSpPr>
          <p:cNvPr id="11" name="Text 7"/>
          <p:cNvSpPr/>
          <p:nvPr/>
        </p:nvSpPr>
        <p:spPr>
          <a:xfrm>
            <a:off x="9407962" y="3283387"/>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3318034"/>
            <a:ext cx="2910721"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Consumer Preference</a:t>
            </a:r>
            <a:endParaRPr lang="en-US" sz="2187" dirty="0"/>
          </a:p>
        </p:txBody>
      </p:sp>
      <p:sp>
        <p:nvSpPr>
          <p:cNvPr id="13" name="Text 9"/>
          <p:cNvSpPr/>
          <p:nvPr/>
        </p:nvSpPr>
        <p:spPr>
          <a:xfrm>
            <a:off x="9977199" y="3798451"/>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Understanding the factors influencing wine quality assists in meeting consumer expectations and preferences.</a:t>
            </a:r>
            <a:endParaRPr lang="en-US" sz="1750" dirty="0"/>
          </a:p>
        </p:txBody>
      </p:sp>
      <p:sp>
        <p:nvSpPr>
          <p:cNvPr id="14" name="Shape 10"/>
          <p:cNvSpPr/>
          <p:nvPr/>
        </p:nvSpPr>
        <p:spPr>
          <a:xfrm>
            <a:off x="4490799" y="5615821"/>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4640937" y="5657493"/>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5212913" y="5692140"/>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Industry Innovation</a:t>
            </a:r>
            <a:endParaRPr lang="en-US" sz="2187" dirty="0"/>
          </a:p>
        </p:txBody>
      </p:sp>
      <p:sp>
        <p:nvSpPr>
          <p:cNvPr id="17" name="Text 13"/>
          <p:cNvSpPr/>
          <p:nvPr/>
        </p:nvSpPr>
        <p:spPr>
          <a:xfrm>
            <a:off x="5212913" y="6172557"/>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Accurate quality prediction drives innovation and improvements in the wine production and distribution industry.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16706"/>
            <a:ext cx="9261753"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Collection and Preprocessing</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Sourcing</a:t>
            </a:r>
            <a:endParaRPr lang="en-US" sz="2187" dirty="0"/>
          </a:p>
        </p:txBody>
      </p:sp>
      <p:sp>
        <p:nvSpPr>
          <p:cNvPr id="6" name="Text 3"/>
          <p:cNvSpPr/>
          <p:nvPr/>
        </p:nvSpPr>
        <p:spPr>
          <a:xfrm>
            <a:off x="2037993" y="4035862"/>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Collecting relevant wine attributes and quality ratings from various sources such as wineries and industry databases.</a:t>
            </a: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Normalization</a:t>
            </a:r>
            <a:endParaRPr lang="en-US" sz="2187" dirty="0"/>
          </a:p>
        </p:txBody>
      </p:sp>
      <p:sp>
        <p:nvSpPr>
          <p:cNvPr id="8" name="Text 5"/>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Preprocessing the data to ensure consistency and comparability across the different attributes and quality ratings.</a:t>
            </a:r>
            <a:endParaRPr lang="en-US" sz="1750" dirty="0"/>
          </a:p>
        </p:txBody>
      </p:sp>
      <p:sp>
        <p:nvSpPr>
          <p:cNvPr id="9" name="Text 6"/>
          <p:cNvSpPr/>
          <p:nvPr/>
        </p:nvSpPr>
        <p:spPr>
          <a:xfrm>
            <a:off x="9449872" y="3466505"/>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Outlier Detection</a:t>
            </a:r>
            <a:endParaRPr lang="en-US" sz="2187" dirty="0"/>
          </a:p>
        </p:txBody>
      </p:sp>
      <p:sp>
        <p:nvSpPr>
          <p:cNvPr id="10" name="Text 7"/>
          <p:cNvSpPr/>
          <p:nvPr/>
        </p:nvSpPr>
        <p:spPr>
          <a:xfrm>
            <a:off x="9449872" y="4035862"/>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Identifying and handling outliers to ensure the integrity of the dataset and the accuracy of predictions.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4760"/>
            <a:ext cx="929282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Feature Selection and Engineering</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Relevant Attributes</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Identifying the wine characteristics that significantly impact quality through feature selection techniques.</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330529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New Feature Generation</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Creating new attributes that may provide deeper insights into the wine quality through engineering processes.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823805"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Transformation</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Converting attributes into suitable formats and scales to ensure compatibility with machine learning algorithms.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599" cy="8229598"/>
          </a:xfrm>
          <a:prstGeom prst="rect">
            <a:avLst/>
          </a:prstGeom>
        </p:spPr>
      </p:pic>
      <p:sp>
        <p:nvSpPr>
          <p:cNvPr id="5" name="Text 1"/>
          <p:cNvSpPr/>
          <p:nvPr/>
        </p:nvSpPr>
        <p:spPr>
          <a:xfrm>
            <a:off x="4490799" y="1483638"/>
            <a:ext cx="855857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Selection and Evaluation</a:t>
            </a:r>
            <a:endParaRPr lang="en-US" sz="4374" dirty="0"/>
          </a:p>
        </p:txBody>
      </p:sp>
      <p:sp>
        <p:nvSpPr>
          <p:cNvPr id="6" name="Shape 2"/>
          <p:cNvSpPr/>
          <p:nvPr/>
        </p:nvSpPr>
        <p:spPr>
          <a:xfrm>
            <a:off x="4490799" y="2511266"/>
            <a:ext cx="4542115" cy="2361605"/>
          </a:xfrm>
          <a:prstGeom prst="roundRect">
            <a:avLst>
              <a:gd name="adj" fmla="val 4234"/>
            </a:avLst>
          </a:prstGeom>
          <a:solidFill>
            <a:srgbClr val="CCEEFF"/>
          </a:solidFill>
          <a:ln w="7620">
            <a:solidFill>
              <a:srgbClr val="B2D4E5"/>
            </a:solidFill>
            <a:prstDash val="solid"/>
          </a:ln>
        </p:spPr>
      </p:sp>
      <p:sp>
        <p:nvSpPr>
          <p:cNvPr id="7" name="Text 3"/>
          <p:cNvSpPr/>
          <p:nvPr/>
        </p:nvSpPr>
        <p:spPr>
          <a:xfrm>
            <a:off x="4720590" y="2741057"/>
            <a:ext cx="3125033"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Algorithm Comparison</a:t>
            </a:r>
            <a:endParaRPr lang="en-US" sz="2187" dirty="0"/>
          </a:p>
        </p:txBody>
      </p:sp>
      <p:sp>
        <p:nvSpPr>
          <p:cNvPr id="8" name="Text 4"/>
          <p:cNvSpPr/>
          <p:nvPr/>
        </p:nvSpPr>
        <p:spPr>
          <a:xfrm>
            <a:off x="4720590" y="3221474"/>
            <a:ext cx="408253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Evaluating various machine learning algorithms to identify the most suitable models for wine quality prediction.</a:t>
            </a:r>
            <a:endParaRPr lang="en-US" sz="1750" dirty="0"/>
          </a:p>
        </p:txBody>
      </p:sp>
      <p:sp>
        <p:nvSpPr>
          <p:cNvPr id="9" name="Shape 5"/>
          <p:cNvSpPr/>
          <p:nvPr/>
        </p:nvSpPr>
        <p:spPr>
          <a:xfrm>
            <a:off x="9255085" y="2511266"/>
            <a:ext cx="4542115" cy="2361605"/>
          </a:xfrm>
          <a:prstGeom prst="roundRect">
            <a:avLst>
              <a:gd name="adj" fmla="val 4234"/>
            </a:avLst>
          </a:prstGeom>
          <a:solidFill>
            <a:srgbClr val="CCEEFF"/>
          </a:solidFill>
          <a:ln w="7620">
            <a:solidFill>
              <a:srgbClr val="B2D4E5"/>
            </a:solidFill>
            <a:prstDash val="solid"/>
          </a:ln>
        </p:spPr>
      </p:sp>
      <p:sp>
        <p:nvSpPr>
          <p:cNvPr id="10" name="Text 6"/>
          <p:cNvSpPr/>
          <p:nvPr/>
        </p:nvSpPr>
        <p:spPr>
          <a:xfrm>
            <a:off x="9484876" y="2741057"/>
            <a:ext cx="3007876"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Validation Techniques</a:t>
            </a:r>
            <a:endParaRPr lang="en-US" sz="2187" dirty="0"/>
          </a:p>
        </p:txBody>
      </p:sp>
      <p:sp>
        <p:nvSpPr>
          <p:cNvPr id="11" name="Text 7"/>
          <p:cNvSpPr/>
          <p:nvPr/>
        </p:nvSpPr>
        <p:spPr>
          <a:xfrm>
            <a:off x="9484876" y="3221474"/>
            <a:ext cx="4082534"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cross-validation and other validation strategies to assess and compare model performance accurately.</a:t>
            </a:r>
            <a:endParaRPr lang="en-US" sz="1750" dirty="0"/>
          </a:p>
        </p:txBody>
      </p:sp>
      <p:sp>
        <p:nvSpPr>
          <p:cNvPr id="12" name="Shape 8"/>
          <p:cNvSpPr/>
          <p:nvPr/>
        </p:nvSpPr>
        <p:spPr>
          <a:xfrm>
            <a:off x="4490799" y="5095042"/>
            <a:ext cx="9306401" cy="1650802"/>
          </a:xfrm>
          <a:prstGeom prst="roundRect">
            <a:avLst>
              <a:gd name="adj" fmla="val 6057"/>
            </a:avLst>
          </a:prstGeom>
          <a:solidFill>
            <a:srgbClr val="CCEEFF"/>
          </a:solidFill>
          <a:ln w="7620">
            <a:solidFill>
              <a:srgbClr val="B2D4E5"/>
            </a:solidFill>
            <a:prstDash val="solid"/>
          </a:ln>
        </p:spPr>
      </p:sp>
      <p:sp>
        <p:nvSpPr>
          <p:cNvPr id="13" name="Text 9"/>
          <p:cNvSpPr/>
          <p:nvPr/>
        </p:nvSpPr>
        <p:spPr>
          <a:xfrm>
            <a:off x="4720590" y="5324832"/>
            <a:ext cx="326719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Hyperparameter Tuning</a:t>
            </a:r>
            <a:endParaRPr lang="en-US" sz="2187" dirty="0"/>
          </a:p>
        </p:txBody>
      </p:sp>
      <p:sp>
        <p:nvSpPr>
          <p:cNvPr id="14" name="Text 10"/>
          <p:cNvSpPr/>
          <p:nvPr/>
        </p:nvSpPr>
        <p:spPr>
          <a:xfrm>
            <a:off x="4720590" y="5805249"/>
            <a:ext cx="8846820"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Optimizing the model parameters to achieve the best possible wine quality predictions.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75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B8AE55-507B-D24E-EC0A-0D71F059ACF3}"/>
              </a:ext>
            </a:extLst>
          </p:cNvPr>
          <p:cNvPicPr>
            <a:picLocks noChangeAspect="1"/>
          </p:cNvPicPr>
          <p:nvPr/>
        </p:nvPicPr>
        <p:blipFill>
          <a:blip r:embed="rId2"/>
          <a:stretch>
            <a:fillRect/>
          </a:stretch>
        </p:blipFill>
        <p:spPr>
          <a:xfrm>
            <a:off x="0" y="0"/>
            <a:ext cx="8634713" cy="8229600"/>
          </a:xfrm>
          <a:prstGeom prst="rect">
            <a:avLst/>
          </a:prstGeom>
        </p:spPr>
      </p:pic>
      <p:pic>
        <p:nvPicPr>
          <p:cNvPr id="18" name="Picture 17">
            <a:extLst>
              <a:ext uri="{FF2B5EF4-FFF2-40B4-BE49-F238E27FC236}">
                <a16:creationId xmlns:a16="http://schemas.microsoft.com/office/drawing/2014/main" id="{C6E88DDD-2E7F-D8A8-C494-8B31F9EF0D9F}"/>
              </a:ext>
            </a:extLst>
          </p:cNvPr>
          <p:cNvPicPr>
            <a:picLocks noChangeAspect="1"/>
          </p:cNvPicPr>
          <p:nvPr/>
        </p:nvPicPr>
        <p:blipFill>
          <a:blip r:embed="rId3">
            <a:alphaModFix amt="85000"/>
          </a:blip>
          <a:stretch>
            <a:fillRect/>
          </a:stretch>
        </p:blipFill>
        <p:spPr>
          <a:xfrm>
            <a:off x="9493001" y="1216865"/>
            <a:ext cx="4163929" cy="5840474"/>
          </a:xfrm>
          <a:prstGeom prst="rect">
            <a:avLst/>
          </a:prstGeom>
        </p:spPr>
      </p:pic>
    </p:spTree>
    <p:extLst>
      <p:ext uri="{BB962C8B-B14F-4D97-AF65-F5344CB8AC3E}">
        <p14:creationId xmlns:p14="http://schemas.microsoft.com/office/powerpoint/2010/main" val="372857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alpha val="7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D18A2-9882-4713-186C-3D6C89E73668}"/>
              </a:ext>
            </a:extLst>
          </p:cNvPr>
          <p:cNvPicPr>
            <a:picLocks noChangeAspect="1"/>
          </p:cNvPicPr>
          <p:nvPr/>
        </p:nvPicPr>
        <p:blipFill>
          <a:blip r:embed="rId2"/>
          <a:stretch>
            <a:fillRect/>
          </a:stretch>
        </p:blipFill>
        <p:spPr>
          <a:xfrm>
            <a:off x="6668429" y="0"/>
            <a:ext cx="7961970" cy="8229600"/>
          </a:xfrm>
          <a:prstGeom prst="rect">
            <a:avLst/>
          </a:prstGeom>
        </p:spPr>
      </p:pic>
      <p:sp>
        <p:nvSpPr>
          <p:cNvPr id="4" name="Rectangle: Rounded Corners 3">
            <a:extLst>
              <a:ext uri="{FF2B5EF4-FFF2-40B4-BE49-F238E27FC236}">
                <a16:creationId xmlns:a16="http://schemas.microsoft.com/office/drawing/2014/main" id="{EE956819-2323-56F8-60CB-51E95561D91E}"/>
              </a:ext>
            </a:extLst>
          </p:cNvPr>
          <p:cNvSpPr/>
          <p:nvPr/>
        </p:nvSpPr>
        <p:spPr>
          <a:xfrm>
            <a:off x="1113099" y="1209104"/>
            <a:ext cx="4153382" cy="5831711"/>
          </a:xfrm>
          <a:prstGeom prst="roundRect">
            <a:avLst>
              <a:gd name="adj" fmla="val 9120"/>
            </a:avLst>
          </a:prstGeom>
          <a:solidFill>
            <a:srgbClr val="CC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1750" dirty="0">
                <a:solidFill>
                  <a:schemeClr val="tx1"/>
                </a:solidFill>
                <a:latin typeface="Eudoxus Sans"/>
              </a:rPr>
              <a:t>Range Index: Indicates that the Data Frame has a default index range from 0 to 1142.</a:t>
            </a:r>
          </a:p>
          <a:p>
            <a:pPr marL="285750" indent="-285750">
              <a:buFont typeface="Wingdings" panose="05000000000000000000" pitchFamily="2" charset="2"/>
              <a:buChar char="Ø"/>
            </a:pPr>
            <a:r>
              <a:rPr lang="en-US" sz="1750" dirty="0">
                <a:solidFill>
                  <a:schemeClr val="tx1"/>
                </a:solidFill>
                <a:latin typeface="Eudoxus Sans"/>
              </a:rPr>
              <a:t>Data columns: Lists all the columns in the Data Frame and their properties.</a:t>
            </a:r>
          </a:p>
          <a:p>
            <a:pPr marL="285750" indent="-285750">
              <a:buFont typeface="Wingdings" panose="05000000000000000000" pitchFamily="2" charset="2"/>
              <a:buChar char="Ø"/>
            </a:pPr>
            <a:r>
              <a:rPr lang="en-US" sz="1750" dirty="0">
                <a:solidFill>
                  <a:schemeClr val="tx1"/>
                </a:solidFill>
                <a:latin typeface="Eudoxus Sans"/>
              </a:rPr>
              <a:t>Non-Null Count: Indicates the number of non-null (non-missing) values in each column.</a:t>
            </a:r>
          </a:p>
          <a:p>
            <a:pPr marL="285750" indent="-285750">
              <a:buFont typeface="Wingdings" panose="05000000000000000000" pitchFamily="2" charset="2"/>
              <a:buChar char="Ø"/>
            </a:pPr>
            <a:r>
              <a:rPr lang="en-US" sz="1750" dirty="0">
                <a:solidFill>
                  <a:schemeClr val="tx1"/>
                </a:solidFill>
                <a:latin typeface="Eudoxus Sans"/>
              </a:rPr>
              <a:t>D-type: Specifies the data type of each column. In this Data Frame, there are columns of type float64 (floating-point numbers) and int64 (integer numbers).</a:t>
            </a:r>
          </a:p>
          <a:p>
            <a:pPr marL="285750" indent="-285750">
              <a:buFont typeface="Wingdings" panose="05000000000000000000" pitchFamily="2" charset="2"/>
              <a:buChar char="Ø"/>
            </a:pPr>
            <a:r>
              <a:rPr lang="en-US" sz="1750" dirty="0">
                <a:solidFill>
                  <a:schemeClr val="tx1"/>
                </a:solidFill>
                <a:latin typeface="Eudoxus Sans"/>
              </a:rPr>
              <a:t>Memory usage: Indicates the amount of memory used by the Data Frame to store its data.</a:t>
            </a:r>
          </a:p>
          <a:p>
            <a:pPr algn="ctr"/>
            <a:endParaRPr lang="en-IN" dirty="0">
              <a:solidFill>
                <a:schemeClr val="tx1"/>
              </a:solidFill>
            </a:endParaRPr>
          </a:p>
        </p:txBody>
      </p:sp>
    </p:spTree>
    <p:extLst>
      <p:ext uri="{BB962C8B-B14F-4D97-AF65-F5344CB8AC3E}">
        <p14:creationId xmlns:p14="http://schemas.microsoft.com/office/powerpoint/2010/main" val="1577350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1906</Words>
  <Application>Microsoft Office PowerPoint</Application>
  <PresentationFormat>Custom</PresentationFormat>
  <Paragraphs>179</Paragraphs>
  <Slides>22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Eudoxus Sans</vt:lpstr>
      <vt:lpstr>p22-mackinac-pro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Rajkirat Singh</cp:lastModifiedBy>
  <cp:revision>6</cp:revision>
  <dcterms:created xsi:type="dcterms:W3CDTF">2024-03-05T04:50:27Z</dcterms:created>
  <dcterms:modified xsi:type="dcterms:W3CDTF">2024-03-05T14:05:32Z</dcterms:modified>
</cp:coreProperties>
</file>